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256" r:id="rId5"/>
    <p:sldId id="268" r:id="rId6"/>
    <p:sldId id="261" r:id="rId7"/>
    <p:sldId id="265" r:id="rId8"/>
    <p:sldId id="267" r:id="rId9"/>
    <p:sldId id="269" r:id="rId10"/>
    <p:sldId id="258" r:id="rId11"/>
    <p:sldId id="263"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A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7087B-6518-4AC9-B0C3-69FDFB812D7D}" v="42" dt="2020-07-29T16:44:30.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114" d="100"/>
          <a:sy n="114" d="100"/>
        </p:scale>
        <p:origin x="4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D40F9-6936-45C7-B3E7-34301F13E78A}" type="datetimeFigureOut">
              <a:rPr lang="en-GB" smtClean="0"/>
              <a:t>30/07/2020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699CB-2676-4F20-ABAB-9D07FBD9821F}" type="slidenum">
              <a:rPr lang="en-GB" smtClean="0"/>
              <a:t>‹#›</a:t>
            </a:fld>
            <a:endParaRPr lang="en-GB"/>
          </a:p>
        </p:txBody>
      </p:sp>
    </p:spTree>
    <p:extLst>
      <p:ext uri="{BB962C8B-B14F-4D97-AF65-F5344CB8AC3E}">
        <p14:creationId xmlns:p14="http://schemas.microsoft.com/office/powerpoint/2010/main" val="358132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8EBE-1E5D-44E2-90F6-A47B15934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80357F-05E1-4ED7-804E-9C099F517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4A7F4B-79C8-408F-A0EC-865C024933FC}"/>
              </a:ext>
            </a:extLst>
          </p:cNvPr>
          <p:cNvSpPr>
            <a:spLocks noGrp="1"/>
          </p:cNvSpPr>
          <p:nvPr>
            <p:ph type="dt" sz="half" idx="10"/>
          </p:nvPr>
        </p:nvSpPr>
        <p:spPr/>
        <p:txBody>
          <a:bodyPr/>
          <a:lstStyle/>
          <a:p>
            <a:fld id="{55CEF529-33D1-4285-A69F-DC85E3A1BAC8}" type="datetime1">
              <a:rPr lang="en-GB" smtClean="0"/>
              <a:t>30/07/2020</a:t>
            </a:fld>
            <a:endParaRPr lang="en-GB"/>
          </a:p>
        </p:txBody>
      </p:sp>
      <p:sp>
        <p:nvSpPr>
          <p:cNvPr id="5" name="Footer Placeholder 4">
            <a:extLst>
              <a:ext uri="{FF2B5EF4-FFF2-40B4-BE49-F238E27FC236}">
                <a16:creationId xmlns:a16="http://schemas.microsoft.com/office/drawing/2014/main" id="{843818AD-E099-484E-9763-5FA9CBB9A26B}"/>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6" name="Slide Number Placeholder 5">
            <a:extLst>
              <a:ext uri="{FF2B5EF4-FFF2-40B4-BE49-F238E27FC236}">
                <a16:creationId xmlns:a16="http://schemas.microsoft.com/office/drawing/2014/main" id="{987E9784-29FD-44FD-A77B-40522D824400}"/>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305292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B9A0-DAC4-4876-9A96-7D1C5F719C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174AC2-C835-4E2A-870B-7E8315345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8AAB3C-C870-4718-847E-AECDC0DBBD17}"/>
              </a:ext>
            </a:extLst>
          </p:cNvPr>
          <p:cNvSpPr>
            <a:spLocks noGrp="1"/>
          </p:cNvSpPr>
          <p:nvPr>
            <p:ph type="dt" sz="half" idx="10"/>
          </p:nvPr>
        </p:nvSpPr>
        <p:spPr/>
        <p:txBody>
          <a:bodyPr/>
          <a:lstStyle/>
          <a:p>
            <a:fld id="{CBA533F8-8FFA-470D-B9E5-7A21446ADE7C}" type="datetime1">
              <a:rPr lang="en-GB" smtClean="0"/>
              <a:t>30/07/2020</a:t>
            </a:fld>
            <a:endParaRPr lang="en-GB"/>
          </a:p>
        </p:txBody>
      </p:sp>
      <p:sp>
        <p:nvSpPr>
          <p:cNvPr id="5" name="Footer Placeholder 4">
            <a:extLst>
              <a:ext uri="{FF2B5EF4-FFF2-40B4-BE49-F238E27FC236}">
                <a16:creationId xmlns:a16="http://schemas.microsoft.com/office/drawing/2014/main" id="{CA70A081-8711-475A-8B18-ECF82E50BEE6}"/>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6" name="Slide Number Placeholder 5">
            <a:extLst>
              <a:ext uri="{FF2B5EF4-FFF2-40B4-BE49-F238E27FC236}">
                <a16:creationId xmlns:a16="http://schemas.microsoft.com/office/drawing/2014/main" id="{A974B4CA-7A8D-44C0-9316-06DB76C17AF0}"/>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269312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D4638-92C1-4E8C-BABD-D7FAFBB0FE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C5395E-1C8D-46CF-83F0-AEE8E8A75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A20AB9-B4EE-4079-886E-5BCADBEB0EAA}"/>
              </a:ext>
            </a:extLst>
          </p:cNvPr>
          <p:cNvSpPr>
            <a:spLocks noGrp="1"/>
          </p:cNvSpPr>
          <p:nvPr>
            <p:ph type="dt" sz="half" idx="10"/>
          </p:nvPr>
        </p:nvSpPr>
        <p:spPr/>
        <p:txBody>
          <a:bodyPr/>
          <a:lstStyle/>
          <a:p>
            <a:fld id="{13A2088C-1A4F-4DFB-ADFD-9FE191425AAC}" type="datetime1">
              <a:rPr lang="en-GB" smtClean="0"/>
              <a:t>30/07/2020</a:t>
            </a:fld>
            <a:endParaRPr lang="en-GB"/>
          </a:p>
        </p:txBody>
      </p:sp>
      <p:sp>
        <p:nvSpPr>
          <p:cNvPr id="5" name="Footer Placeholder 4">
            <a:extLst>
              <a:ext uri="{FF2B5EF4-FFF2-40B4-BE49-F238E27FC236}">
                <a16:creationId xmlns:a16="http://schemas.microsoft.com/office/drawing/2014/main" id="{FF6F3356-9B4A-4165-862E-97A2F2F93AC1}"/>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6" name="Slide Number Placeholder 5">
            <a:extLst>
              <a:ext uri="{FF2B5EF4-FFF2-40B4-BE49-F238E27FC236}">
                <a16:creationId xmlns:a16="http://schemas.microsoft.com/office/drawing/2014/main" id="{A52FC3C7-35D4-48FF-B605-03A297E28A64}"/>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50569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F82A-B842-409F-A185-23D8C69879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4F4641-66E3-4331-AD20-5C07DB2D55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E7ABB-D626-41F8-81D9-C2B9B867B489}"/>
              </a:ext>
            </a:extLst>
          </p:cNvPr>
          <p:cNvSpPr>
            <a:spLocks noGrp="1"/>
          </p:cNvSpPr>
          <p:nvPr>
            <p:ph type="dt" sz="half" idx="10"/>
          </p:nvPr>
        </p:nvSpPr>
        <p:spPr/>
        <p:txBody>
          <a:bodyPr/>
          <a:lstStyle/>
          <a:p>
            <a:fld id="{FC2322EF-B182-49ED-9371-2AAE391B4969}" type="datetime1">
              <a:rPr lang="en-GB" smtClean="0"/>
              <a:t>30/07/2020</a:t>
            </a:fld>
            <a:endParaRPr lang="en-GB"/>
          </a:p>
        </p:txBody>
      </p:sp>
      <p:sp>
        <p:nvSpPr>
          <p:cNvPr id="5" name="Footer Placeholder 4">
            <a:extLst>
              <a:ext uri="{FF2B5EF4-FFF2-40B4-BE49-F238E27FC236}">
                <a16:creationId xmlns:a16="http://schemas.microsoft.com/office/drawing/2014/main" id="{D6623FF5-8030-406F-950B-B609D6088B48}"/>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6" name="Slide Number Placeholder 5">
            <a:extLst>
              <a:ext uri="{FF2B5EF4-FFF2-40B4-BE49-F238E27FC236}">
                <a16:creationId xmlns:a16="http://schemas.microsoft.com/office/drawing/2014/main" id="{388471C1-FDE0-436F-9F52-712A661BC75C}"/>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40331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9992-3B1E-4EF1-9434-C5C955E3B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E48087-A7CF-480B-9FED-34F7FCF5D2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F0AF10-E22B-4F63-AD3E-EB4344853C3A}"/>
              </a:ext>
            </a:extLst>
          </p:cNvPr>
          <p:cNvSpPr>
            <a:spLocks noGrp="1"/>
          </p:cNvSpPr>
          <p:nvPr>
            <p:ph type="dt" sz="half" idx="10"/>
          </p:nvPr>
        </p:nvSpPr>
        <p:spPr/>
        <p:txBody>
          <a:bodyPr/>
          <a:lstStyle/>
          <a:p>
            <a:fld id="{0BEFB8EB-50A5-49E0-B488-653593620F69}" type="datetime1">
              <a:rPr lang="en-GB" smtClean="0"/>
              <a:t>30/07/2020</a:t>
            </a:fld>
            <a:endParaRPr lang="en-GB"/>
          </a:p>
        </p:txBody>
      </p:sp>
      <p:sp>
        <p:nvSpPr>
          <p:cNvPr id="5" name="Footer Placeholder 4">
            <a:extLst>
              <a:ext uri="{FF2B5EF4-FFF2-40B4-BE49-F238E27FC236}">
                <a16:creationId xmlns:a16="http://schemas.microsoft.com/office/drawing/2014/main" id="{A3F375BD-ED59-474E-BD9A-6EC392BEA8F5}"/>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6" name="Slide Number Placeholder 5">
            <a:extLst>
              <a:ext uri="{FF2B5EF4-FFF2-40B4-BE49-F238E27FC236}">
                <a16:creationId xmlns:a16="http://schemas.microsoft.com/office/drawing/2014/main" id="{0E25288D-15FA-44E3-A084-78E071919755}"/>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199810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300A-1B74-41EA-BD58-61EA91F149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8A115-7018-4748-B16F-7B4BCC50F7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6E7245-B13E-4F15-9488-BCE357BF5E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568512-DF71-4AD8-9B17-6245D1A3A722}"/>
              </a:ext>
            </a:extLst>
          </p:cNvPr>
          <p:cNvSpPr>
            <a:spLocks noGrp="1"/>
          </p:cNvSpPr>
          <p:nvPr>
            <p:ph type="dt" sz="half" idx="10"/>
          </p:nvPr>
        </p:nvSpPr>
        <p:spPr/>
        <p:txBody>
          <a:bodyPr/>
          <a:lstStyle/>
          <a:p>
            <a:fld id="{785C0BE0-CEB2-4E66-8AC7-215DAA2C231F}" type="datetime1">
              <a:rPr lang="en-GB" smtClean="0"/>
              <a:t>30/07/2020</a:t>
            </a:fld>
            <a:endParaRPr lang="en-GB"/>
          </a:p>
        </p:txBody>
      </p:sp>
      <p:sp>
        <p:nvSpPr>
          <p:cNvPr id="6" name="Footer Placeholder 5">
            <a:extLst>
              <a:ext uri="{FF2B5EF4-FFF2-40B4-BE49-F238E27FC236}">
                <a16:creationId xmlns:a16="http://schemas.microsoft.com/office/drawing/2014/main" id="{081FB0F8-BEB8-45F1-9C02-A40C58BD9961}"/>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7" name="Slide Number Placeholder 6">
            <a:extLst>
              <a:ext uri="{FF2B5EF4-FFF2-40B4-BE49-F238E27FC236}">
                <a16:creationId xmlns:a16="http://schemas.microsoft.com/office/drawing/2014/main" id="{DAD8B87C-D197-442B-B45B-D30021312FC4}"/>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380634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9F91-5FDA-433D-A7D0-5E3CA1428E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59F52-9B27-44B6-B9EF-603549A04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F5D36-2CB8-4C20-A987-68BB88F94B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3C8028-0E38-49B0-B280-127A29A5B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FFF91-B373-4F56-934C-4003115E08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23BDA3-8444-4E8E-9AD6-BAAFF10E24F6}"/>
              </a:ext>
            </a:extLst>
          </p:cNvPr>
          <p:cNvSpPr>
            <a:spLocks noGrp="1"/>
          </p:cNvSpPr>
          <p:nvPr>
            <p:ph type="dt" sz="half" idx="10"/>
          </p:nvPr>
        </p:nvSpPr>
        <p:spPr/>
        <p:txBody>
          <a:bodyPr/>
          <a:lstStyle/>
          <a:p>
            <a:fld id="{BCC119CF-97C6-4A8F-9C9A-70EC4B1EB0BE}" type="datetime1">
              <a:rPr lang="en-GB" smtClean="0"/>
              <a:t>30/07/2020</a:t>
            </a:fld>
            <a:endParaRPr lang="en-GB"/>
          </a:p>
        </p:txBody>
      </p:sp>
      <p:sp>
        <p:nvSpPr>
          <p:cNvPr id="8" name="Footer Placeholder 7">
            <a:extLst>
              <a:ext uri="{FF2B5EF4-FFF2-40B4-BE49-F238E27FC236}">
                <a16:creationId xmlns:a16="http://schemas.microsoft.com/office/drawing/2014/main" id="{6D6B35D1-63A4-4295-B9D8-C0931FA1B2F7}"/>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9" name="Slide Number Placeholder 8">
            <a:extLst>
              <a:ext uri="{FF2B5EF4-FFF2-40B4-BE49-F238E27FC236}">
                <a16:creationId xmlns:a16="http://schemas.microsoft.com/office/drawing/2014/main" id="{ADF78FC7-AD1C-4DF6-AC58-4C0DF0262F57}"/>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217487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6F48-0A7A-4B35-B03D-174AF84CA4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4CE580-05CD-4BC5-AAC2-C0F5B8C0DF4B}"/>
              </a:ext>
            </a:extLst>
          </p:cNvPr>
          <p:cNvSpPr>
            <a:spLocks noGrp="1"/>
          </p:cNvSpPr>
          <p:nvPr>
            <p:ph type="dt" sz="half" idx="10"/>
          </p:nvPr>
        </p:nvSpPr>
        <p:spPr/>
        <p:txBody>
          <a:bodyPr/>
          <a:lstStyle/>
          <a:p>
            <a:fld id="{DA06ECF5-4AF6-4CDD-90C8-8B58CAF86D42}" type="datetime1">
              <a:rPr lang="en-GB" smtClean="0"/>
              <a:t>30/07/2020</a:t>
            </a:fld>
            <a:endParaRPr lang="en-GB"/>
          </a:p>
        </p:txBody>
      </p:sp>
      <p:sp>
        <p:nvSpPr>
          <p:cNvPr id="4" name="Footer Placeholder 3">
            <a:extLst>
              <a:ext uri="{FF2B5EF4-FFF2-40B4-BE49-F238E27FC236}">
                <a16:creationId xmlns:a16="http://schemas.microsoft.com/office/drawing/2014/main" id="{5BD674F2-59E8-4378-A40F-009611CBF929}"/>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5" name="Slide Number Placeholder 4">
            <a:extLst>
              <a:ext uri="{FF2B5EF4-FFF2-40B4-BE49-F238E27FC236}">
                <a16:creationId xmlns:a16="http://schemas.microsoft.com/office/drawing/2014/main" id="{AF9DDCDB-425C-4340-A484-2B1F60018222}"/>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22201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62B523-E4E3-44F5-9C76-1712CE7ADD3D}"/>
              </a:ext>
            </a:extLst>
          </p:cNvPr>
          <p:cNvSpPr>
            <a:spLocks noGrp="1"/>
          </p:cNvSpPr>
          <p:nvPr>
            <p:ph type="dt" sz="half" idx="10"/>
          </p:nvPr>
        </p:nvSpPr>
        <p:spPr/>
        <p:txBody>
          <a:bodyPr/>
          <a:lstStyle/>
          <a:p>
            <a:fld id="{1EC50CD2-CBBE-490D-B7E3-817510DA1063}" type="datetime1">
              <a:rPr lang="en-GB" smtClean="0"/>
              <a:t>30/07/2020</a:t>
            </a:fld>
            <a:endParaRPr lang="en-GB"/>
          </a:p>
        </p:txBody>
      </p:sp>
      <p:sp>
        <p:nvSpPr>
          <p:cNvPr id="3" name="Footer Placeholder 2">
            <a:extLst>
              <a:ext uri="{FF2B5EF4-FFF2-40B4-BE49-F238E27FC236}">
                <a16:creationId xmlns:a16="http://schemas.microsoft.com/office/drawing/2014/main" id="{410158FB-42E9-451C-BABA-4900E965425E}"/>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4" name="Slide Number Placeholder 3">
            <a:extLst>
              <a:ext uri="{FF2B5EF4-FFF2-40B4-BE49-F238E27FC236}">
                <a16:creationId xmlns:a16="http://schemas.microsoft.com/office/drawing/2014/main" id="{92F4646A-3170-4AE9-87DF-5E1422A553D8}"/>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43651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963C-7405-4C3C-A0AD-CDEFD614A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954E70-80D8-4C53-B60A-03AB5DB40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3FAAF0-B76E-47ED-B706-CAA924AE2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301B1-4250-470D-8C21-C368440532B4}"/>
              </a:ext>
            </a:extLst>
          </p:cNvPr>
          <p:cNvSpPr>
            <a:spLocks noGrp="1"/>
          </p:cNvSpPr>
          <p:nvPr>
            <p:ph type="dt" sz="half" idx="10"/>
          </p:nvPr>
        </p:nvSpPr>
        <p:spPr/>
        <p:txBody>
          <a:bodyPr/>
          <a:lstStyle/>
          <a:p>
            <a:fld id="{97A482E4-97AA-4ED6-A335-160E40F764A4}" type="datetime1">
              <a:rPr lang="en-GB" smtClean="0"/>
              <a:t>30/07/2020</a:t>
            </a:fld>
            <a:endParaRPr lang="en-GB"/>
          </a:p>
        </p:txBody>
      </p:sp>
      <p:sp>
        <p:nvSpPr>
          <p:cNvPr id="6" name="Footer Placeholder 5">
            <a:extLst>
              <a:ext uri="{FF2B5EF4-FFF2-40B4-BE49-F238E27FC236}">
                <a16:creationId xmlns:a16="http://schemas.microsoft.com/office/drawing/2014/main" id="{7A888571-0318-4951-9E80-DF4504D6AE1E}"/>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7" name="Slide Number Placeholder 6">
            <a:extLst>
              <a:ext uri="{FF2B5EF4-FFF2-40B4-BE49-F238E27FC236}">
                <a16:creationId xmlns:a16="http://schemas.microsoft.com/office/drawing/2014/main" id="{89195F86-D112-4C89-9B03-DB364AA96225}"/>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30003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A721-0A89-4072-BB7E-33D34E7FCF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EF73C5-EEAB-4E78-8445-0495413357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5CFB6D-30FC-48D8-BB15-4B314778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5BA3D-0FF5-4996-B30A-38257D33E39E}"/>
              </a:ext>
            </a:extLst>
          </p:cNvPr>
          <p:cNvSpPr>
            <a:spLocks noGrp="1"/>
          </p:cNvSpPr>
          <p:nvPr>
            <p:ph type="dt" sz="half" idx="10"/>
          </p:nvPr>
        </p:nvSpPr>
        <p:spPr/>
        <p:txBody>
          <a:bodyPr/>
          <a:lstStyle/>
          <a:p>
            <a:fld id="{1EB524CC-AFBE-4133-BE1E-76FD16A05914}" type="datetime1">
              <a:rPr lang="en-GB" smtClean="0"/>
              <a:t>30/07/2020</a:t>
            </a:fld>
            <a:endParaRPr lang="en-GB"/>
          </a:p>
        </p:txBody>
      </p:sp>
      <p:sp>
        <p:nvSpPr>
          <p:cNvPr id="6" name="Footer Placeholder 5">
            <a:extLst>
              <a:ext uri="{FF2B5EF4-FFF2-40B4-BE49-F238E27FC236}">
                <a16:creationId xmlns:a16="http://schemas.microsoft.com/office/drawing/2014/main" id="{9BE1BC37-3253-4A9B-AE9E-FEE710334DCD}"/>
              </a:ext>
            </a:extLst>
          </p:cNvPr>
          <p:cNvSpPr>
            <a:spLocks noGrp="1"/>
          </p:cNvSpPr>
          <p:nvPr>
            <p:ph type="ftr" sz="quarter" idx="11"/>
          </p:nvPr>
        </p:nvSpPr>
        <p:spPr/>
        <p:txBody>
          <a:bodyPr/>
          <a:lstStyle/>
          <a:p>
            <a:r>
              <a:rPr lang="en-GB"/>
              <a:t>Belarus beyond 2020: Implications for Russia and the West | Ben Challis, European Leadership Network | August 2020 | Read the full report here</a:t>
            </a:r>
          </a:p>
        </p:txBody>
      </p:sp>
      <p:sp>
        <p:nvSpPr>
          <p:cNvPr id="7" name="Slide Number Placeholder 6">
            <a:extLst>
              <a:ext uri="{FF2B5EF4-FFF2-40B4-BE49-F238E27FC236}">
                <a16:creationId xmlns:a16="http://schemas.microsoft.com/office/drawing/2014/main" id="{A9A79B15-450D-4DE4-8200-74ED623E5735}"/>
              </a:ext>
            </a:extLst>
          </p:cNvPr>
          <p:cNvSpPr>
            <a:spLocks noGrp="1"/>
          </p:cNvSpPr>
          <p:nvPr>
            <p:ph type="sldNum" sz="quarter" idx="12"/>
          </p:nvPr>
        </p:nvSpPr>
        <p:spPr/>
        <p:txBody>
          <a:bodyPr/>
          <a:lstStyle/>
          <a:p>
            <a:fld id="{27331113-C462-45C4-B811-60B9032A0D8A}" type="slidenum">
              <a:rPr lang="en-GB" smtClean="0"/>
              <a:t>‹#›</a:t>
            </a:fld>
            <a:endParaRPr lang="en-GB"/>
          </a:p>
        </p:txBody>
      </p:sp>
    </p:spTree>
    <p:extLst>
      <p:ext uri="{BB962C8B-B14F-4D97-AF65-F5344CB8AC3E}">
        <p14:creationId xmlns:p14="http://schemas.microsoft.com/office/powerpoint/2010/main" val="275919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F7D5B-8825-4EEE-A17D-8FC35CC757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DF8D77-B0AE-48EE-914C-11FB35834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4C81B8-BBEE-47CF-8F56-F4F905B03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A9C46-5C78-4918-8658-AE9F2C850CCB}" type="datetime1">
              <a:rPr lang="en-GB" smtClean="0"/>
              <a:t>30/07/2020</a:t>
            </a:fld>
            <a:endParaRPr lang="en-GB"/>
          </a:p>
        </p:txBody>
      </p:sp>
      <p:sp>
        <p:nvSpPr>
          <p:cNvPr id="5" name="Footer Placeholder 4">
            <a:extLst>
              <a:ext uri="{FF2B5EF4-FFF2-40B4-BE49-F238E27FC236}">
                <a16:creationId xmlns:a16="http://schemas.microsoft.com/office/drawing/2014/main" id="{0BDE83E4-197D-4714-9433-5097F0E86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Belarus beyond 2020: Implications for Russia and the West | Ben Challis, European Leadership Network | August 2020 | Read the full report here</a:t>
            </a:r>
          </a:p>
        </p:txBody>
      </p:sp>
      <p:sp>
        <p:nvSpPr>
          <p:cNvPr id="6" name="Slide Number Placeholder 5">
            <a:extLst>
              <a:ext uri="{FF2B5EF4-FFF2-40B4-BE49-F238E27FC236}">
                <a16:creationId xmlns:a16="http://schemas.microsoft.com/office/drawing/2014/main" id="{D1AF78A2-2189-48B3-B23A-84A500E79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31113-C462-45C4-B811-60B9032A0D8A}" type="slidenum">
              <a:rPr lang="en-GB" smtClean="0"/>
              <a:t>‹#›</a:t>
            </a:fld>
            <a:endParaRPr lang="en-GB"/>
          </a:p>
        </p:txBody>
      </p:sp>
    </p:spTree>
    <p:extLst>
      <p:ext uri="{BB962C8B-B14F-4D97-AF65-F5344CB8AC3E}">
        <p14:creationId xmlns:p14="http://schemas.microsoft.com/office/powerpoint/2010/main" val="200964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BenC@europeanleadershipnetwork.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9415-BD24-4061-B512-7E1CFA88D5E3}"/>
              </a:ext>
            </a:extLst>
          </p:cNvPr>
          <p:cNvSpPr>
            <a:spLocks noGrp="1"/>
          </p:cNvSpPr>
          <p:nvPr>
            <p:ph type="ctrTitle"/>
          </p:nvPr>
        </p:nvSpPr>
        <p:spPr>
          <a:xfrm>
            <a:off x="372508" y="1693180"/>
            <a:ext cx="11708235" cy="2387600"/>
          </a:xfrm>
        </p:spPr>
        <p:txBody>
          <a:bodyPr>
            <a:normAutofit fontScale="90000"/>
          </a:bodyPr>
          <a:lstStyle/>
          <a:p>
            <a:r>
              <a:rPr lang="en-GB" sz="8000" b="1" dirty="0">
                <a:solidFill>
                  <a:schemeClr val="bg1"/>
                </a:solidFill>
              </a:rPr>
              <a:t>Belarus beyond 2020 </a:t>
            </a:r>
            <a:br>
              <a:rPr lang="en-GB" sz="7200" b="1" dirty="0">
                <a:solidFill>
                  <a:schemeClr val="bg1"/>
                </a:solidFill>
              </a:rPr>
            </a:br>
            <a:r>
              <a:rPr lang="en-GB" sz="6700" i="1" dirty="0">
                <a:solidFill>
                  <a:schemeClr val="bg1"/>
                </a:solidFill>
              </a:rPr>
              <a:t>Implications for Russia and the West </a:t>
            </a:r>
          </a:p>
        </p:txBody>
      </p:sp>
      <p:sp>
        <p:nvSpPr>
          <p:cNvPr id="4" name="Title 1">
            <a:extLst>
              <a:ext uri="{FF2B5EF4-FFF2-40B4-BE49-F238E27FC236}">
                <a16:creationId xmlns:a16="http://schemas.microsoft.com/office/drawing/2014/main" id="{7852726D-EDD9-4319-95DF-EF175EC1A700}"/>
              </a:ext>
            </a:extLst>
          </p:cNvPr>
          <p:cNvSpPr txBox="1">
            <a:spLocks/>
          </p:cNvSpPr>
          <p:nvPr/>
        </p:nvSpPr>
        <p:spPr>
          <a:xfrm>
            <a:off x="1310949" y="2701212"/>
            <a:ext cx="9831355"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rPr>
              <a:t>Summary of main findings and scenarios </a:t>
            </a:r>
          </a:p>
        </p:txBody>
      </p:sp>
      <p:pic>
        <p:nvPicPr>
          <p:cNvPr id="6" name="Picture 5" descr="A picture containing drawing&#10;&#10;Description automatically generated">
            <a:extLst>
              <a:ext uri="{FF2B5EF4-FFF2-40B4-BE49-F238E27FC236}">
                <a16:creationId xmlns:a16="http://schemas.microsoft.com/office/drawing/2014/main" id="{89328B73-1B3D-4521-928A-35EE4CB611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1742" y1="32130" x2="41742" y2="32130"/>
                        <a14:foregroundMark x1="46267" y1="34296" x2="46267" y2="34296"/>
                        <a14:foregroundMark x1="54638" y1="34477" x2="54638" y2="34477"/>
                        <a14:foregroundMark x1="57466" y1="35018" x2="57466" y2="35018"/>
                        <a14:foregroundMark x1="65158" y1="35199" x2="65158" y2="35199"/>
                        <a14:foregroundMark x1="69570" y1="33032" x2="69570" y2="33032"/>
                        <a14:foregroundMark x1="75226" y1="34657" x2="75226" y2="34657"/>
                        <a14:foregroundMark x1="80204" y1="34477" x2="80204" y2="34477"/>
                        <a14:foregroundMark x1="42081" y1="53249" x2="42081" y2="53249"/>
                        <a14:foregroundMark x1="46380" y1="49278" x2="46380" y2="49278"/>
                        <a14:foregroundMark x1="52149" y1="48195" x2="52149" y2="48195"/>
                        <a14:foregroundMark x1="56787" y1="49458" x2="56787" y2="49458"/>
                        <a14:foregroundMark x1="64706" y1="47834" x2="64706" y2="47834"/>
                        <a14:foregroundMark x1="67986" y1="50000" x2="67986" y2="50000"/>
                        <a14:foregroundMark x1="74095" y1="48556" x2="74095" y2="48556"/>
                        <a14:foregroundMark x1="78394" y1="51444" x2="78394" y2="51444"/>
                        <a14:foregroundMark x1="84729" y1="51264" x2="84729" y2="51264"/>
                        <a14:foregroundMark x1="87443" y1="51444" x2="87443" y2="51444"/>
                        <a14:foregroundMark x1="44910" y1="62996" x2="44910" y2="62996"/>
                        <a14:foregroundMark x1="49208" y1="64801" x2="49208" y2="64801"/>
                        <a14:foregroundMark x1="53620" y1="63899" x2="53620" y2="63899"/>
                        <a14:foregroundMark x1="59842" y1="64079" x2="59842" y2="64079"/>
                        <a14:foregroundMark x1="67760" y1="68412" x2="67760" y2="68412"/>
                        <a14:foregroundMark x1="73303" y1="65523" x2="73303" y2="65523"/>
                        <a14:foregroundMark x1="78167" y1="64079" x2="78167" y2="64079"/>
                        <a14:foregroundMark x1="16742" y1="43141" x2="16742" y2="43141"/>
                        <a14:foregroundMark x1="12330" y1="62455" x2="12330" y2="62455"/>
                        <a14:backgroundMark x1="53620" y1="33574" x2="53620" y2="33574"/>
                        <a14:backgroundMark x1="65724" y1="33574" x2="65724" y2="33574"/>
                        <a14:backgroundMark x1="75792" y1="35199" x2="75792" y2="35199"/>
                        <a14:backgroundMark x1="88462" y1="48556" x2="88462" y2="48556"/>
                        <a14:backgroundMark x1="73869" y1="63899" x2="73869" y2="63899"/>
                        <a14:backgroundMark x1="69118" y1="48917" x2="69118" y2="48917"/>
                        <a14:backgroundMark x1="52715" y1="50181" x2="52715" y2="50181"/>
                      </a14:backgroundRemoval>
                    </a14:imgEffect>
                  </a14:imgLayer>
                </a14:imgProps>
              </a:ext>
              <a:ext uri="{28A0092B-C50C-407E-A947-70E740481C1C}">
                <a14:useLocalDpi xmlns:a14="http://schemas.microsoft.com/office/drawing/2010/main" val="0"/>
              </a:ext>
            </a:extLst>
          </a:blip>
          <a:stretch>
            <a:fillRect/>
          </a:stretch>
        </p:blipFill>
        <p:spPr>
          <a:xfrm>
            <a:off x="4748781" y="138714"/>
            <a:ext cx="2694437" cy="1688595"/>
          </a:xfrm>
          <a:prstGeom prst="rect">
            <a:avLst/>
          </a:prstGeom>
        </p:spPr>
      </p:pic>
      <p:sp>
        <p:nvSpPr>
          <p:cNvPr id="7" name="TextBox 6">
            <a:extLst>
              <a:ext uri="{FF2B5EF4-FFF2-40B4-BE49-F238E27FC236}">
                <a16:creationId xmlns:a16="http://schemas.microsoft.com/office/drawing/2014/main" id="{3D6CC58D-A0F7-4D59-9796-5EB8FDF2D2EA}"/>
              </a:ext>
            </a:extLst>
          </p:cNvPr>
          <p:cNvSpPr txBox="1"/>
          <p:nvPr/>
        </p:nvSpPr>
        <p:spPr>
          <a:xfrm>
            <a:off x="1105099" y="6303788"/>
            <a:ext cx="10243052" cy="415498"/>
          </a:xfrm>
          <a:prstGeom prst="rect">
            <a:avLst/>
          </a:prstGeom>
          <a:noFill/>
        </p:spPr>
        <p:txBody>
          <a:bodyPr wrap="square" rtlCol="0">
            <a:spAutoFit/>
          </a:bodyPr>
          <a:lstStyle/>
          <a:p>
            <a:r>
              <a:rPr lang="en-GB" sz="1050" b="0" i="1" dirty="0">
                <a:solidFill>
                  <a:schemeClr val="bg1"/>
                </a:solidFill>
                <a:effectLst/>
                <a:latin typeface="Calibri" panose="020F0502020204030204" pitchFamily="34" charset="0"/>
                <a:cs typeface="Calibri" panose="020F0502020204030204" pitchFamily="34" charset="0"/>
              </a:rPr>
              <a:t>The opinions articulated herein represent the views of the author(s) and do not necessarily reflect the position of the European Leadership Network or any of its members. The ELN’s aim is to encourage debates that will help develop Europe’s capacity to address the pressing foreign, defence, and security policy challenges of our time.</a:t>
            </a:r>
            <a:endParaRPr lang="en-GB" sz="9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07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52726D-EDD9-4319-95DF-EF175EC1A700}"/>
              </a:ext>
            </a:extLst>
          </p:cNvPr>
          <p:cNvSpPr txBox="1">
            <a:spLocks/>
          </p:cNvSpPr>
          <p:nvPr/>
        </p:nvSpPr>
        <p:spPr>
          <a:xfrm>
            <a:off x="136013" y="4194922"/>
            <a:ext cx="11919969" cy="185886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rPr>
              <a:t>These slides are intended to provide a quick reference tool or as a source of briefing material for officials. </a:t>
            </a:r>
          </a:p>
          <a:p>
            <a:endParaRPr lang="en-GB" sz="3600" b="1" dirty="0">
              <a:solidFill>
                <a:schemeClr val="bg1"/>
              </a:solidFill>
            </a:endParaRPr>
          </a:p>
          <a:p>
            <a:r>
              <a:rPr lang="en-GB" sz="3600" b="1" dirty="0">
                <a:solidFill>
                  <a:schemeClr val="bg1"/>
                </a:solidFill>
              </a:rPr>
              <a:t>Please read and reference the full report here.</a:t>
            </a:r>
          </a:p>
          <a:p>
            <a:pPr algn="l"/>
            <a:endParaRPr lang="en-GB" sz="3600" b="1" dirty="0">
              <a:solidFill>
                <a:schemeClr val="bg1"/>
              </a:solidFill>
            </a:endParaRPr>
          </a:p>
          <a:p>
            <a:pPr algn="l"/>
            <a:endParaRPr lang="en-GB" sz="3600" b="1" dirty="0">
              <a:solidFill>
                <a:schemeClr val="bg1"/>
              </a:solidFill>
            </a:endParaRPr>
          </a:p>
          <a:p>
            <a:pPr algn="l"/>
            <a:endParaRPr lang="en-GB" sz="2800" b="1" dirty="0">
              <a:solidFill>
                <a:schemeClr val="bg1"/>
              </a:solidFill>
            </a:endParaRPr>
          </a:p>
          <a:p>
            <a:pPr algn="l"/>
            <a:endParaRPr lang="en-GB" sz="2800" b="1" dirty="0">
              <a:solidFill>
                <a:schemeClr val="bg1"/>
              </a:solidFill>
            </a:endParaRPr>
          </a:p>
          <a:p>
            <a:pPr algn="l"/>
            <a:endParaRPr lang="en-GB" sz="2800" b="1" dirty="0">
              <a:solidFill>
                <a:schemeClr val="bg1"/>
              </a:solidFill>
            </a:endParaRPr>
          </a:p>
          <a:p>
            <a:pPr algn="l"/>
            <a:endParaRPr lang="en-GB" sz="2800" b="1" dirty="0">
              <a:solidFill>
                <a:schemeClr val="bg1"/>
              </a:solidFill>
            </a:endParaRPr>
          </a:p>
        </p:txBody>
      </p:sp>
      <p:pic>
        <p:nvPicPr>
          <p:cNvPr id="6" name="Picture 5" descr="A picture containing drawing&#10;&#10;Description automatically generated">
            <a:extLst>
              <a:ext uri="{FF2B5EF4-FFF2-40B4-BE49-F238E27FC236}">
                <a16:creationId xmlns:a16="http://schemas.microsoft.com/office/drawing/2014/main" id="{89328B73-1B3D-4521-928A-35EE4CB611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1742" y1="32130" x2="41742" y2="32130"/>
                        <a14:foregroundMark x1="46267" y1="34296" x2="46267" y2="34296"/>
                        <a14:foregroundMark x1="54638" y1="34477" x2="54638" y2="34477"/>
                        <a14:foregroundMark x1="57466" y1="35018" x2="57466" y2="35018"/>
                        <a14:foregroundMark x1="65158" y1="35199" x2="65158" y2="35199"/>
                        <a14:foregroundMark x1="69570" y1="33032" x2="69570" y2="33032"/>
                        <a14:foregroundMark x1="75226" y1="34657" x2="75226" y2="34657"/>
                        <a14:foregroundMark x1="80204" y1="34477" x2="80204" y2="34477"/>
                        <a14:foregroundMark x1="42081" y1="53249" x2="42081" y2="53249"/>
                        <a14:foregroundMark x1="46380" y1="49278" x2="46380" y2="49278"/>
                        <a14:foregroundMark x1="52149" y1="48195" x2="52149" y2="48195"/>
                        <a14:foregroundMark x1="56787" y1="49458" x2="56787" y2="49458"/>
                        <a14:foregroundMark x1="64706" y1="47834" x2="64706" y2="47834"/>
                        <a14:foregroundMark x1="67986" y1="50000" x2="67986" y2="50000"/>
                        <a14:foregroundMark x1="74095" y1="48556" x2="74095" y2="48556"/>
                        <a14:foregroundMark x1="78394" y1="51444" x2="78394" y2="51444"/>
                        <a14:foregroundMark x1="84729" y1="51264" x2="84729" y2="51264"/>
                        <a14:foregroundMark x1="87443" y1="51444" x2="87443" y2="51444"/>
                        <a14:foregroundMark x1="44910" y1="62996" x2="44910" y2="62996"/>
                        <a14:foregroundMark x1="49208" y1="64801" x2="49208" y2="64801"/>
                        <a14:foregroundMark x1="53620" y1="63899" x2="53620" y2="63899"/>
                        <a14:foregroundMark x1="59842" y1="64079" x2="59842" y2="64079"/>
                        <a14:foregroundMark x1="67760" y1="68412" x2="67760" y2="68412"/>
                        <a14:foregroundMark x1="73303" y1="65523" x2="73303" y2="65523"/>
                        <a14:foregroundMark x1="78167" y1="64079" x2="78167" y2="64079"/>
                        <a14:foregroundMark x1="16742" y1="43141" x2="16742" y2="43141"/>
                        <a14:foregroundMark x1="12330" y1="62455" x2="12330" y2="62455"/>
                        <a14:backgroundMark x1="53620" y1="33574" x2="53620" y2="33574"/>
                        <a14:backgroundMark x1="65724" y1="33574" x2="65724" y2="33574"/>
                        <a14:backgroundMark x1="75792" y1="35199" x2="75792" y2="35199"/>
                        <a14:backgroundMark x1="88462" y1="48556" x2="88462" y2="48556"/>
                        <a14:backgroundMark x1="73869" y1="63899" x2="73869" y2="63899"/>
                        <a14:backgroundMark x1="69118" y1="48917" x2="69118" y2="48917"/>
                        <a14:backgroundMark x1="52715" y1="50181" x2="52715" y2="50181"/>
                      </a14:backgroundRemoval>
                    </a14:imgEffect>
                  </a14:imgLayer>
                </a14:imgProps>
              </a:ext>
              <a:ext uri="{28A0092B-C50C-407E-A947-70E740481C1C}">
                <a14:useLocalDpi xmlns:a14="http://schemas.microsoft.com/office/drawing/2010/main" val="0"/>
              </a:ext>
            </a:extLst>
          </a:blip>
          <a:stretch>
            <a:fillRect/>
          </a:stretch>
        </p:blipFill>
        <p:spPr>
          <a:xfrm>
            <a:off x="4748778" y="225864"/>
            <a:ext cx="2694437" cy="1688595"/>
          </a:xfrm>
          <a:prstGeom prst="rect">
            <a:avLst/>
          </a:prstGeom>
        </p:spPr>
      </p:pic>
      <p:sp>
        <p:nvSpPr>
          <p:cNvPr id="8" name="TextBox 7">
            <a:extLst>
              <a:ext uri="{FF2B5EF4-FFF2-40B4-BE49-F238E27FC236}">
                <a16:creationId xmlns:a16="http://schemas.microsoft.com/office/drawing/2014/main" id="{F2BA4567-7F03-4616-8402-BC104D9D902B}"/>
              </a:ext>
            </a:extLst>
          </p:cNvPr>
          <p:cNvSpPr txBox="1"/>
          <p:nvPr/>
        </p:nvSpPr>
        <p:spPr>
          <a:xfrm>
            <a:off x="136013" y="5060676"/>
            <a:ext cx="11919969" cy="1692771"/>
          </a:xfrm>
          <a:prstGeom prst="rect">
            <a:avLst/>
          </a:prstGeom>
          <a:noFill/>
        </p:spPr>
        <p:txBody>
          <a:bodyPr wrap="square" rtlCol="0">
            <a:spAutoFit/>
          </a:bodyPr>
          <a:lstStyle/>
          <a:p>
            <a:pPr algn="just"/>
            <a:r>
              <a:rPr lang="en-GB" sz="1200" b="1" i="0" dirty="0">
                <a:solidFill>
                  <a:schemeClr val="bg1"/>
                </a:solidFill>
                <a:effectLst/>
                <a:latin typeface="+mj-lt"/>
              </a:rPr>
              <a:t>About the Author</a:t>
            </a:r>
          </a:p>
          <a:p>
            <a:pPr algn="just"/>
            <a:endParaRPr lang="en-GB" sz="1200" b="1" i="0" dirty="0">
              <a:solidFill>
                <a:schemeClr val="bg1"/>
              </a:solidFill>
              <a:effectLst/>
              <a:latin typeface="+mj-lt"/>
            </a:endParaRPr>
          </a:p>
          <a:p>
            <a:pPr algn="just"/>
            <a:r>
              <a:rPr lang="en-GB" sz="1200" b="0" i="0" dirty="0">
                <a:solidFill>
                  <a:schemeClr val="bg1"/>
                </a:solidFill>
                <a:effectLst/>
                <a:latin typeface="+mj-lt"/>
              </a:rPr>
              <a:t>Ben Challis is a Policy Fellow at the European Leadership Network (ELN) where he focuses on Russia-West relations, with a particular focus on the relationship between dynamics in Eastern Europe, the Caucuses and global security issues. Prior to joining the ELN, Ben spent 5 years working for the UK’s Department for International Development (DFID). Ben was embedded in the Foreign and Commonwealth Office’s Eastern Europe and Central Asia Directorate where he focused on governance, economics and stability issues in the Eastern Partnership and Western Balkans countries.</a:t>
            </a:r>
            <a:endParaRPr lang="en-GB" sz="1200" dirty="0">
              <a:solidFill>
                <a:schemeClr val="bg1"/>
              </a:solidFill>
              <a:latin typeface="+mj-lt"/>
            </a:endParaRPr>
          </a:p>
          <a:p>
            <a:pPr algn="ctr"/>
            <a:endParaRPr lang="en-GB" sz="1600" b="1" dirty="0">
              <a:solidFill>
                <a:schemeClr val="bg1"/>
              </a:solidFill>
              <a:latin typeface="+mj-lt"/>
            </a:endParaRPr>
          </a:p>
          <a:p>
            <a:pPr algn="ctr"/>
            <a:r>
              <a:rPr lang="en-GB" sz="1600" b="1" dirty="0">
                <a:solidFill>
                  <a:schemeClr val="bg1"/>
                </a:solidFill>
                <a:latin typeface="+mj-lt"/>
              </a:rPr>
              <a:t>If you have comments, feedback or wish to discuss the issues raised further please contact Ben at </a:t>
            </a:r>
            <a:r>
              <a:rPr lang="en-GB" sz="1600" b="1" dirty="0">
                <a:solidFill>
                  <a:schemeClr val="bg1"/>
                </a:solidFill>
                <a:latin typeface="+mj-lt"/>
                <a:hlinkClick r:id="rId4">
                  <a:extLst>
                    <a:ext uri="{A12FA001-AC4F-418D-AE19-62706E023703}">
                      <ahyp:hlinkClr xmlns:ahyp="http://schemas.microsoft.com/office/drawing/2018/hyperlinkcolor" val="tx"/>
                    </a:ext>
                  </a:extLst>
                </a:hlinkClick>
              </a:rPr>
              <a:t>BenC@europeanleadershipnetwork.org</a:t>
            </a:r>
            <a:endParaRPr lang="en-GB" sz="1600" b="1" dirty="0">
              <a:solidFill>
                <a:schemeClr val="bg1"/>
              </a:solidFill>
              <a:latin typeface="+mj-lt"/>
            </a:endParaRPr>
          </a:p>
        </p:txBody>
      </p:sp>
    </p:spTree>
    <p:extLst>
      <p:ext uri="{BB962C8B-B14F-4D97-AF65-F5344CB8AC3E}">
        <p14:creationId xmlns:p14="http://schemas.microsoft.com/office/powerpoint/2010/main" val="260858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B95620A6-8AAE-4689-8FAB-EF7D1BAEF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0341" y="0"/>
            <a:ext cx="1141659" cy="1035698"/>
          </a:xfrm>
          <a:prstGeom prst="rect">
            <a:avLst/>
          </a:prstGeom>
        </p:spPr>
      </p:pic>
      <p:sp>
        <p:nvSpPr>
          <p:cNvPr id="6" name="Title 1">
            <a:extLst>
              <a:ext uri="{FF2B5EF4-FFF2-40B4-BE49-F238E27FC236}">
                <a16:creationId xmlns:a16="http://schemas.microsoft.com/office/drawing/2014/main" id="{8F26CE84-0979-4B7C-BAD5-733F4D1387D1}"/>
              </a:ext>
            </a:extLst>
          </p:cNvPr>
          <p:cNvSpPr>
            <a:spLocks noGrp="1"/>
          </p:cNvSpPr>
          <p:nvPr>
            <p:ph type="title"/>
          </p:nvPr>
        </p:nvSpPr>
        <p:spPr>
          <a:xfrm>
            <a:off x="210341" y="0"/>
            <a:ext cx="7415252" cy="939567"/>
          </a:xfrm>
        </p:spPr>
        <p:txBody>
          <a:bodyPr>
            <a:normAutofit/>
          </a:bodyPr>
          <a:lstStyle/>
          <a:p>
            <a:r>
              <a:rPr lang="en-GB" sz="3200" dirty="0">
                <a:solidFill>
                  <a:srgbClr val="002060"/>
                </a:solidFill>
              </a:rPr>
              <a:t> Security Context: between NATO and Russia</a:t>
            </a:r>
          </a:p>
        </p:txBody>
      </p:sp>
      <p:pic>
        <p:nvPicPr>
          <p:cNvPr id="7" name="Picture 6" descr="A picture containing text, map&#10;&#10;Description automatically generated">
            <a:extLst>
              <a:ext uri="{FF2B5EF4-FFF2-40B4-BE49-F238E27FC236}">
                <a16:creationId xmlns:a16="http://schemas.microsoft.com/office/drawing/2014/main" id="{4D42F872-5AD9-446E-B4F5-7EDE1B932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41" y="751344"/>
            <a:ext cx="5091501" cy="4417526"/>
          </a:xfrm>
          <a:prstGeom prst="rect">
            <a:avLst/>
          </a:prstGeom>
        </p:spPr>
      </p:pic>
      <p:sp>
        <p:nvSpPr>
          <p:cNvPr id="8" name="TextBox 7">
            <a:extLst>
              <a:ext uri="{FF2B5EF4-FFF2-40B4-BE49-F238E27FC236}">
                <a16:creationId xmlns:a16="http://schemas.microsoft.com/office/drawing/2014/main" id="{1A68C351-0DC5-4398-BD75-124E7D02C29A}"/>
              </a:ext>
            </a:extLst>
          </p:cNvPr>
          <p:cNvSpPr txBox="1"/>
          <p:nvPr/>
        </p:nvSpPr>
        <p:spPr>
          <a:xfrm>
            <a:off x="5301842" y="802892"/>
            <a:ext cx="6356666" cy="4832092"/>
          </a:xfrm>
          <a:prstGeom prst="rect">
            <a:avLst/>
          </a:prstGeom>
          <a:noFill/>
        </p:spPr>
        <p:txBody>
          <a:bodyPr wrap="square" rtlCol="0">
            <a:spAutoFit/>
          </a:bodyPr>
          <a:lstStyle/>
          <a:p>
            <a:pPr marL="285750" indent="-285750">
              <a:buFont typeface="Arial" panose="020B0604020202020204" pitchFamily="34" charset="0"/>
              <a:buChar char="•"/>
            </a:pPr>
            <a:r>
              <a:rPr lang="en-GB" sz="1600" dirty="0"/>
              <a:t>Belarus occupies a key strategic location alongside the </a:t>
            </a:r>
            <a:r>
              <a:rPr lang="en-GB" sz="1600" b="1" dirty="0"/>
              <a:t>Suwalki Gap.</a:t>
            </a:r>
          </a:p>
          <a:p>
            <a:endParaRPr lang="en-GB" sz="1600" b="1" dirty="0"/>
          </a:p>
          <a:p>
            <a:pPr marL="285750" indent="-285750">
              <a:buFont typeface="Arial" panose="020B0604020202020204" pitchFamily="34" charset="0"/>
              <a:buChar char="•"/>
            </a:pPr>
            <a:r>
              <a:rPr lang="en-GB" sz="1600" dirty="0"/>
              <a:t>The gap serves as the only land corridor linking: a) the Baltic States with the rest of NATO; and b) Kaliningrad (Russia) with a Russian-allied territory. </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Belarus remains a Russian military ally: </a:t>
            </a:r>
            <a:r>
              <a:rPr lang="en-GB" sz="1600" dirty="0"/>
              <a:t>the two countries constitute a single air defence zone and they have some joint military formations (intended to defend Kaliningrad).</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Russia considers Kaliningrad a significant strategic vulnerability: </a:t>
            </a:r>
            <a:r>
              <a:rPr lang="en-GB" sz="1600" dirty="0"/>
              <a:t>concerns include disruption of command/control or air access to the exclave. </a:t>
            </a:r>
          </a:p>
          <a:p>
            <a:endParaRPr lang="en-GB" sz="1600" dirty="0"/>
          </a:p>
          <a:p>
            <a:pPr marL="285750" indent="-285750">
              <a:buFont typeface="Arial" panose="020B0604020202020204" pitchFamily="34" charset="0"/>
              <a:buChar char="•"/>
            </a:pPr>
            <a:r>
              <a:rPr lang="en-GB" sz="1600" b="1" dirty="0"/>
              <a:t>NATO consider the Suwalki Gap as a major vulnerability, </a:t>
            </a:r>
            <a:r>
              <a:rPr lang="en-GB" sz="1600" dirty="0"/>
              <a:t>as control of it could be used to isolate the Baltic States. Belarus-Russian </a:t>
            </a:r>
            <a:r>
              <a:rPr lang="en-GB" sz="1600" i="1" dirty="0" err="1"/>
              <a:t>Zapad</a:t>
            </a:r>
            <a:r>
              <a:rPr lang="en-GB" sz="1600" dirty="0"/>
              <a:t> exercises are claimed by some to prepare for this.   </a:t>
            </a:r>
          </a:p>
          <a:p>
            <a:pPr marL="285750" indent="-285750">
              <a:buFont typeface="Arial" panose="020B0604020202020204" pitchFamily="34" charset="0"/>
              <a:buChar char="•"/>
            </a:pPr>
            <a:endParaRPr lang="en-GB" dirty="0"/>
          </a:p>
          <a:p>
            <a:endParaRPr lang="en-GB" dirty="0"/>
          </a:p>
        </p:txBody>
      </p:sp>
      <p:sp>
        <p:nvSpPr>
          <p:cNvPr id="9" name="TextBox 8">
            <a:extLst>
              <a:ext uri="{FF2B5EF4-FFF2-40B4-BE49-F238E27FC236}">
                <a16:creationId xmlns:a16="http://schemas.microsoft.com/office/drawing/2014/main" id="{B41F433B-935B-4F43-AB21-820F2CDDE79A}"/>
              </a:ext>
            </a:extLst>
          </p:cNvPr>
          <p:cNvSpPr txBox="1"/>
          <p:nvPr/>
        </p:nvSpPr>
        <p:spPr>
          <a:xfrm>
            <a:off x="210341" y="5168870"/>
            <a:ext cx="11771318" cy="1477328"/>
          </a:xfrm>
          <a:prstGeom prst="rect">
            <a:avLst/>
          </a:prstGeom>
          <a:noFill/>
        </p:spPr>
        <p:txBody>
          <a:bodyPr wrap="square" rtlCol="0">
            <a:spAutoFit/>
          </a:bodyPr>
          <a:lstStyle/>
          <a:p>
            <a:r>
              <a:rPr lang="en-GB" b="1" dirty="0"/>
              <a:t>In the case of a conflict in the region, both NATO and Russia would face strong military incentives to escalate quickly to take control of the Suwalki Gap. </a:t>
            </a:r>
            <a:r>
              <a:rPr lang="en-GB" dirty="0"/>
              <a:t>For this reason, an unexplained accident or the misinterpretation of a manoeuvre leading to a belief that the other side was attacking or preparing to attack is one of the events considered most likely to lead to an unintended confrontation between NATO and Russia.</a:t>
            </a:r>
          </a:p>
          <a:p>
            <a:r>
              <a:rPr lang="en-GB" dirty="0"/>
              <a:t>    </a:t>
            </a:r>
          </a:p>
        </p:txBody>
      </p:sp>
      <p:sp>
        <p:nvSpPr>
          <p:cNvPr id="2" name="Footer Placeholder 1">
            <a:extLst>
              <a:ext uri="{FF2B5EF4-FFF2-40B4-BE49-F238E27FC236}">
                <a16:creationId xmlns:a16="http://schemas.microsoft.com/office/drawing/2014/main" id="{F4F70A09-6096-413B-8CF6-A0D3F2277C89}"/>
              </a:ext>
            </a:extLst>
          </p:cNvPr>
          <p:cNvSpPr>
            <a:spLocks noGrp="1"/>
          </p:cNvSpPr>
          <p:nvPr>
            <p:ph type="ftr" sz="quarter" idx="11"/>
          </p:nvPr>
        </p:nvSpPr>
        <p:spPr>
          <a:xfrm>
            <a:off x="0" y="6492875"/>
            <a:ext cx="12192000" cy="365125"/>
          </a:xfrm>
        </p:spPr>
        <p:txBody>
          <a:bodyPr/>
          <a:lstStyle/>
          <a:p>
            <a:r>
              <a:rPr lang="en-GB" b="1" dirty="0">
                <a:solidFill>
                  <a:schemeClr val="tx2"/>
                </a:solidFill>
                <a:latin typeface="+mj-lt"/>
              </a:rPr>
              <a:t>Belarus beyond 2020: Implications for Russia and the West</a:t>
            </a:r>
            <a:r>
              <a:rPr lang="en-GB" dirty="0">
                <a:solidFill>
                  <a:schemeClr val="tx2"/>
                </a:solidFill>
                <a:latin typeface="+mj-lt"/>
              </a:rPr>
              <a:t> | Ben Challis, European Leadership Network | August 2020 | Read the full report here</a:t>
            </a:r>
          </a:p>
        </p:txBody>
      </p:sp>
    </p:spTree>
    <p:extLst>
      <p:ext uri="{BB962C8B-B14F-4D97-AF65-F5344CB8AC3E}">
        <p14:creationId xmlns:p14="http://schemas.microsoft.com/office/powerpoint/2010/main" val="371436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26CE84-0979-4B7C-BAD5-733F4D1387D1}"/>
              </a:ext>
            </a:extLst>
          </p:cNvPr>
          <p:cNvSpPr>
            <a:spLocks noGrp="1"/>
          </p:cNvSpPr>
          <p:nvPr>
            <p:ph type="title"/>
          </p:nvPr>
        </p:nvSpPr>
        <p:spPr>
          <a:xfrm>
            <a:off x="272726" y="-69733"/>
            <a:ext cx="7762875" cy="939567"/>
          </a:xfrm>
        </p:spPr>
        <p:txBody>
          <a:bodyPr>
            <a:normAutofit/>
          </a:bodyPr>
          <a:lstStyle/>
          <a:p>
            <a:r>
              <a:rPr lang="en-GB" sz="3200" dirty="0">
                <a:solidFill>
                  <a:srgbClr val="002060"/>
                </a:solidFill>
              </a:rPr>
              <a:t>Since 2014…</a:t>
            </a:r>
          </a:p>
        </p:txBody>
      </p:sp>
      <p:sp>
        <p:nvSpPr>
          <p:cNvPr id="8" name="TextBox 7">
            <a:extLst>
              <a:ext uri="{FF2B5EF4-FFF2-40B4-BE49-F238E27FC236}">
                <a16:creationId xmlns:a16="http://schemas.microsoft.com/office/drawing/2014/main" id="{1A68C351-0DC5-4398-BD75-124E7D02C29A}"/>
              </a:ext>
            </a:extLst>
          </p:cNvPr>
          <p:cNvSpPr txBox="1"/>
          <p:nvPr/>
        </p:nvSpPr>
        <p:spPr>
          <a:xfrm>
            <a:off x="5456740" y="467161"/>
            <a:ext cx="5402416" cy="10618291"/>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chemeClr val="tx2">
                  <a:lumMod val="75000"/>
                </a:schemeClr>
              </a:solidFill>
            </a:endParaRPr>
          </a:p>
          <a:p>
            <a:pPr marL="285750" indent="-285750">
              <a:buFont typeface="Arial" panose="020B0604020202020204" pitchFamily="34" charset="0"/>
              <a:buChar char="•"/>
            </a:pPr>
            <a:r>
              <a:rPr lang="en-GB" b="1" dirty="0">
                <a:solidFill>
                  <a:schemeClr val="accent1"/>
                </a:solidFill>
              </a:rPr>
              <a:t>NATO has significantly increased force levels: </a:t>
            </a:r>
            <a:r>
              <a:rPr lang="en-GB" dirty="0">
                <a:solidFill>
                  <a:schemeClr val="accent1"/>
                </a:solidFill>
              </a:rPr>
              <a:t>deploying battle groups to </a:t>
            </a:r>
            <a:r>
              <a:rPr lang="en-GB" dirty="0" err="1">
                <a:solidFill>
                  <a:schemeClr val="accent1"/>
                </a:solidFill>
              </a:rPr>
              <a:t>Rukla</a:t>
            </a:r>
            <a:r>
              <a:rPr lang="en-GB" dirty="0">
                <a:solidFill>
                  <a:schemeClr val="accent1"/>
                </a:solidFill>
              </a:rPr>
              <a:t> and </a:t>
            </a:r>
            <a:r>
              <a:rPr lang="en-GB" dirty="0" err="1">
                <a:solidFill>
                  <a:schemeClr val="accent1"/>
                </a:solidFill>
              </a:rPr>
              <a:t>Orzysz</a:t>
            </a:r>
            <a:r>
              <a:rPr lang="en-GB" dirty="0">
                <a:solidFill>
                  <a:schemeClr val="accent1"/>
                </a:solidFill>
              </a:rPr>
              <a:t> as part of the Forward Operating Presence. </a:t>
            </a:r>
          </a:p>
          <a:p>
            <a:endParaRPr lang="en-GB" dirty="0">
              <a:solidFill>
                <a:schemeClr val="accent6">
                  <a:lumMod val="75000"/>
                </a:schemeClr>
              </a:solidFill>
            </a:endParaRPr>
          </a:p>
          <a:p>
            <a:pPr marL="285750" indent="-285750">
              <a:buFont typeface="Arial" panose="020B0604020202020204" pitchFamily="34" charset="0"/>
              <a:buChar char="•"/>
            </a:pPr>
            <a:r>
              <a:rPr lang="en-GB" b="1" dirty="0">
                <a:solidFill>
                  <a:schemeClr val="accent6">
                    <a:lumMod val="75000"/>
                  </a:schemeClr>
                </a:solidFill>
              </a:rPr>
              <a:t>Belarus has entered into bilateral security guarantees with Lithuania, Poland and Ukraine; </a:t>
            </a:r>
            <a:r>
              <a:rPr lang="en-GB" dirty="0">
                <a:solidFill>
                  <a:schemeClr val="accent6">
                    <a:lumMod val="75000"/>
                  </a:schemeClr>
                </a:solidFill>
              </a:rPr>
              <a:t>and conducted joint training with the UK (Op Winter Partisan).</a:t>
            </a:r>
          </a:p>
          <a:p>
            <a:pPr marL="285750" indent="-285750">
              <a:buFont typeface="Arial" panose="020B0604020202020204" pitchFamily="34" charset="0"/>
              <a:buChar char="•"/>
            </a:pPr>
            <a:endParaRPr lang="en-GB" dirty="0">
              <a:solidFill>
                <a:schemeClr val="accent6">
                  <a:lumMod val="75000"/>
                </a:schemeClr>
              </a:solidFill>
            </a:endParaRPr>
          </a:p>
          <a:p>
            <a:pPr marL="285750" indent="-285750">
              <a:buFont typeface="Arial" panose="020B0604020202020204" pitchFamily="34" charset="0"/>
              <a:buChar char="•"/>
            </a:pPr>
            <a:r>
              <a:rPr lang="en-GB" dirty="0">
                <a:solidFill>
                  <a:schemeClr val="accent6">
                    <a:lumMod val="75000"/>
                  </a:schemeClr>
                </a:solidFill>
              </a:rPr>
              <a:t>Belarus has continued to deny </a:t>
            </a:r>
            <a:r>
              <a:rPr lang="en-GB" b="1" dirty="0">
                <a:solidFill>
                  <a:schemeClr val="accent6">
                    <a:lumMod val="75000"/>
                  </a:schemeClr>
                </a:solidFill>
              </a:rPr>
              <a:t>Russia’s requests to establish a permanent air base </a:t>
            </a:r>
            <a:r>
              <a:rPr lang="en-GB" dirty="0">
                <a:solidFill>
                  <a:schemeClr val="accent6">
                    <a:lumMod val="75000"/>
                  </a:schemeClr>
                </a:solidFill>
              </a:rPr>
              <a:t>at </a:t>
            </a:r>
            <a:r>
              <a:rPr lang="en-GB" dirty="0" err="1">
                <a:solidFill>
                  <a:schemeClr val="accent6">
                    <a:lumMod val="75000"/>
                  </a:schemeClr>
                </a:solidFill>
              </a:rPr>
              <a:t>Lida</a:t>
            </a:r>
            <a:r>
              <a:rPr lang="en-GB" dirty="0">
                <a:solidFill>
                  <a:schemeClr val="accent6">
                    <a:lumMod val="75000"/>
                  </a:schemeClr>
                </a:solidFill>
              </a:rPr>
              <a:t> or Baranovichi.</a:t>
            </a:r>
          </a:p>
          <a:p>
            <a:endParaRPr lang="en-GB" dirty="0">
              <a:solidFill>
                <a:schemeClr val="tx2">
                  <a:lumMod val="75000"/>
                </a:schemeClr>
              </a:solidFill>
            </a:endParaRPr>
          </a:p>
          <a:p>
            <a:pPr marL="285750" indent="-285750">
              <a:buFont typeface="Arial" panose="020B0604020202020204" pitchFamily="34" charset="0"/>
              <a:buChar char="•"/>
            </a:pPr>
            <a:r>
              <a:rPr lang="en-GB" dirty="0">
                <a:solidFill>
                  <a:srgbClr val="C00000"/>
                </a:solidFill>
              </a:rPr>
              <a:t>Russia has </a:t>
            </a:r>
            <a:r>
              <a:rPr lang="en-GB" b="1" dirty="0">
                <a:solidFill>
                  <a:srgbClr val="C00000"/>
                </a:solidFill>
              </a:rPr>
              <a:t>increased its force levels on Belarus’ borders, and significantly increased its forces in Kaliningrad.</a:t>
            </a:r>
          </a:p>
          <a:p>
            <a:endParaRPr lang="en-GB" dirty="0">
              <a:solidFill>
                <a:srgbClr val="C00000"/>
              </a:solidFill>
            </a:endParaRPr>
          </a:p>
          <a:p>
            <a:pPr marL="285750" indent="-285750">
              <a:buFont typeface="Arial" panose="020B0604020202020204" pitchFamily="34" charset="0"/>
              <a:buChar char="•"/>
            </a:pPr>
            <a:r>
              <a:rPr lang="en-GB" dirty="0">
                <a:solidFill>
                  <a:srgbClr val="C00000"/>
                </a:solidFill>
              </a:rPr>
              <a:t>Russia has </a:t>
            </a:r>
            <a:r>
              <a:rPr lang="en-GB" b="1" dirty="0">
                <a:solidFill>
                  <a:srgbClr val="C00000"/>
                </a:solidFill>
              </a:rPr>
              <a:t>sought to assume command and control over joint military formations</a:t>
            </a:r>
            <a:r>
              <a:rPr lang="en-GB" dirty="0">
                <a:solidFill>
                  <a:srgbClr val="C00000"/>
                </a:solidFill>
              </a:rPr>
              <a:t>; and allegedly practiced doing so coercively. </a:t>
            </a:r>
          </a:p>
          <a:p>
            <a:pPr marL="285750" indent="-285750">
              <a:buFont typeface="Arial" panose="020B0604020202020204" pitchFamily="34" charset="0"/>
              <a:buChar char="•"/>
            </a:pPr>
            <a:endParaRPr lang="en-GB" dirty="0">
              <a:solidFill>
                <a:srgbClr val="C00000"/>
              </a:solidFill>
            </a:endParaRPr>
          </a:p>
          <a:p>
            <a:pPr marL="285750" indent="-285750">
              <a:buFont typeface="Arial" panose="020B0604020202020204" pitchFamily="34" charset="0"/>
              <a:buChar char="•"/>
            </a:pPr>
            <a:endParaRPr lang="en-GB" dirty="0">
              <a:solidFill>
                <a:schemeClr val="tx2">
                  <a:lumMod val="75000"/>
                </a:schemeClr>
              </a:solidFill>
            </a:endParaRPr>
          </a:p>
          <a:p>
            <a:pPr marL="285750" indent="-285750">
              <a:buFont typeface="Arial" panose="020B0604020202020204" pitchFamily="34" charset="0"/>
              <a:buChar char="•"/>
            </a:pPr>
            <a:endParaRPr lang="en-GB" dirty="0">
              <a:solidFill>
                <a:schemeClr val="tx2">
                  <a:lumMod val="75000"/>
                </a:schemeClr>
              </a:solidFill>
            </a:endParaRPr>
          </a:p>
          <a:p>
            <a:pPr marL="285750" indent="-285750">
              <a:buFont typeface="Arial" panose="020B0604020202020204" pitchFamily="34" charset="0"/>
              <a:buChar char="•"/>
            </a:pPr>
            <a:endParaRPr lang="en-GB" dirty="0">
              <a:solidFill>
                <a:schemeClr val="tx2">
                  <a:lumMod val="75000"/>
                </a:schemeClr>
              </a:solidFill>
            </a:endParaRPr>
          </a:p>
          <a:p>
            <a:pPr marL="285750" indent="-285750">
              <a:buFont typeface="Arial" panose="020B0604020202020204" pitchFamily="34" charset="0"/>
              <a:buChar char="•"/>
            </a:pPr>
            <a:endParaRPr lang="en-GB" dirty="0">
              <a:solidFill>
                <a:schemeClr val="tx2">
                  <a:lumMod val="75000"/>
                </a:schemeClr>
              </a:solidFill>
            </a:endParaRPr>
          </a:p>
          <a:p>
            <a:pPr marL="285750" indent="-285750">
              <a:buFont typeface="Arial" panose="020B0604020202020204" pitchFamily="34" charset="0"/>
              <a:buChar char="•"/>
            </a:pPr>
            <a:endParaRPr lang="en-GB" dirty="0">
              <a:solidFill>
                <a:schemeClr val="tx2">
                  <a:lumMod val="75000"/>
                </a:schemeClr>
              </a:solidFill>
            </a:endParaRPr>
          </a:p>
          <a:p>
            <a:pPr marL="285750" indent="-285750">
              <a:buFont typeface="Arial" panose="020B0604020202020204" pitchFamily="34" charset="0"/>
              <a:buChar char="•"/>
            </a:pPr>
            <a:endParaRPr lang="en-GB" dirty="0">
              <a:solidFill>
                <a:schemeClr val="tx2">
                  <a:lumMod val="75000"/>
                </a:schemeClr>
              </a:solidFill>
            </a:endParaRPr>
          </a:p>
          <a:p>
            <a:pPr marL="285750" indent="-285750">
              <a:buFont typeface="Arial" panose="020B0604020202020204" pitchFamily="34" charset="0"/>
              <a:buChar char="•"/>
            </a:pPr>
            <a:endParaRPr lang="en-GB" dirty="0">
              <a:solidFill>
                <a:schemeClr val="tx2">
                  <a:lumMod val="75000"/>
                </a:schemeClr>
              </a:solidFill>
            </a:endParaRPr>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lvl="2"/>
            <a:endParaRPr lang="en-GB" dirty="0"/>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pic>
        <p:nvPicPr>
          <p:cNvPr id="2" name="Picture 1" descr="A picture containing text, map&#10;&#10;Description automatically generated">
            <a:extLst>
              <a:ext uri="{FF2B5EF4-FFF2-40B4-BE49-F238E27FC236}">
                <a16:creationId xmlns:a16="http://schemas.microsoft.com/office/drawing/2014/main" id="{CC35AC85-994D-4C57-97C9-A0A42BAD9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26" y="786730"/>
            <a:ext cx="5184014" cy="5284539"/>
          </a:xfrm>
          <a:prstGeom prst="rect">
            <a:avLst/>
          </a:prstGeom>
        </p:spPr>
      </p:pic>
      <p:sp>
        <p:nvSpPr>
          <p:cNvPr id="3" name="Footer Placeholder 2">
            <a:extLst>
              <a:ext uri="{FF2B5EF4-FFF2-40B4-BE49-F238E27FC236}">
                <a16:creationId xmlns:a16="http://schemas.microsoft.com/office/drawing/2014/main" id="{B3CECF21-9C76-41A4-AA60-BF890B0A48AC}"/>
              </a:ext>
            </a:extLst>
          </p:cNvPr>
          <p:cNvSpPr>
            <a:spLocks noGrp="1"/>
          </p:cNvSpPr>
          <p:nvPr>
            <p:ph type="ftr" sz="quarter" idx="11"/>
          </p:nvPr>
        </p:nvSpPr>
        <p:spPr>
          <a:xfrm>
            <a:off x="0" y="6492875"/>
            <a:ext cx="12191999" cy="365125"/>
          </a:xfrm>
        </p:spPr>
        <p:txBody>
          <a:bodyPr/>
          <a:lstStyle/>
          <a:p>
            <a:r>
              <a:rPr lang="en-GB" b="1" dirty="0">
                <a:solidFill>
                  <a:schemeClr val="tx2"/>
                </a:solidFill>
                <a:latin typeface="+mj-lt"/>
              </a:rPr>
              <a:t>Belarus beyond 2020: Implications for Russia and the West </a:t>
            </a:r>
            <a:r>
              <a:rPr lang="en-GB" dirty="0">
                <a:solidFill>
                  <a:schemeClr val="tx2"/>
                </a:solidFill>
                <a:latin typeface="+mj-lt"/>
              </a:rPr>
              <a:t>| Ben Challis, European Leadership Network | August 2020 | Read the full report here</a:t>
            </a:r>
          </a:p>
        </p:txBody>
      </p:sp>
      <p:pic>
        <p:nvPicPr>
          <p:cNvPr id="4" name="Picture 3" descr="A close up of a logo&#10;&#10;Description automatically generated">
            <a:extLst>
              <a:ext uri="{FF2B5EF4-FFF2-40B4-BE49-F238E27FC236}">
                <a16:creationId xmlns:a16="http://schemas.microsoft.com/office/drawing/2014/main" id="{C0A67D0C-EE56-42A1-9E47-E2CDAA7DC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0341" y="0"/>
            <a:ext cx="1141659" cy="1035698"/>
          </a:xfrm>
          <a:prstGeom prst="rect">
            <a:avLst/>
          </a:prstGeom>
        </p:spPr>
      </p:pic>
    </p:spTree>
    <p:extLst>
      <p:ext uri="{BB962C8B-B14F-4D97-AF65-F5344CB8AC3E}">
        <p14:creationId xmlns:p14="http://schemas.microsoft.com/office/powerpoint/2010/main" val="410519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26CE84-0979-4B7C-BAD5-733F4D1387D1}"/>
              </a:ext>
            </a:extLst>
          </p:cNvPr>
          <p:cNvSpPr>
            <a:spLocks noGrp="1"/>
          </p:cNvSpPr>
          <p:nvPr>
            <p:ph type="title"/>
          </p:nvPr>
        </p:nvSpPr>
        <p:spPr>
          <a:xfrm>
            <a:off x="337658" y="0"/>
            <a:ext cx="7762875" cy="939567"/>
          </a:xfrm>
        </p:spPr>
        <p:txBody>
          <a:bodyPr>
            <a:normAutofit/>
          </a:bodyPr>
          <a:lstStyle/>
          <a:p>
            <a:r>
              <a:rPr lang="en-GB" sz="3200" dirty="0">
                <a:solidFill>
                  <a:srgbClr val="002060"/>
                </a:solidFill>
              </a:rPr>
              <a:t> Economic Context</a:t>
            </a:r>
          </a:p>
        </p:txBody>
      </p:sp>
      <p:pic>
        <p:nvPicPr>
          <p:cNvPr id="5" name="Picture 4" descr="A close up of a map&#10;&#10;Description automatically generated">
            <a:extLst>
              <a:ext uri="{FF2B5EF4-FFF2-40B4-BE49-F238E27FC236}">
                <a16:creationId xmlns:a16="http://schemas.microsoft.com/office/drawing/2014/main" id="{6D6A6BF8-C8DB-480A-BE46-17FC0BFDDB1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1336" y="1080928"/>
            <a:ext cx="4572000" cy="5134061"/>
          </a:xfrm>
          <a:prstGeom prst="rect">
            <a:avLst/>
          </a:prstGeom>
        </p:spPr>
      </p:pic>
      <p:grpSp>
        <p:nvGrpSpPr>
          <p:cNvPr id="8" name="Group 7">
            <a:extLst>
              <a:ext uri="{FF2B5EF4-FFF2-40B4-BE49-F238E27FC236}">
                <a16:creationId xmlns:a16="http://schemas.microsoft.com/office/drawing/2014/main" id="{6B0423AE-9EE7-4B12-A834-613C3C807C0E}"/>
              </a:ext>
            </a:extLst>
          </p:cNvPr>
          <p:cNvGrpSpPr/>
          <p:nvPr/>
        </p:nvGrpSpPr>
        <p:grpSpPr>
          <a:xfrm>
            <a:off x="4773336" y="631731"/>
            <a:ext cx="7141828" cy="6248026"/>
            <a:chOff x="4773335" y="473449"/>
            <a:chExt cx="7141828" cy="6248026"/>
          </a:xfrm>
        </p:grpSpPr>
        <p:sp>
          <p:nvSpPr>
            <p:cNvPr id="3" name="TextBox 2">
              <a:extLst>
                <a:ext uri="{FF2B5EF4-FFF2-40B4-BE49-F238E27FC236}">
                  <a16:creationId xmlns:a16="http://schemas.microsoft.com/office/drawing/2014/main" id="{DF556909-C76C-43B4-8DD6-5E6F8D0F11A4}"/>
                </a:ext>
              </a:extLst>
            </p:cNvPr>
            <p:cNvSpPr txBox="1"/>
            <p:nvPr/>
          </p:nvSpPr>
          <p:spPr>
            <a:xfrm>
              <a:off x="4773335" y="1828226"/>
              <a:ext cx="6929439" cy="2031325"/>
            </a:xfrm>
            <a:prstGeom prst="rect">
              <a:avLst/>
            </a:prstGeom>
            <a:noFill/>
          </p:spPr>
          <p:txBody>
            <a:bodyPr wrap="square" rtlCol="0">
              <a:spAutoFit/>
            </a:bodyPr>
            <a:lstStyle/>
            <a:p>
              <a:pPr marL="285750" indent="-285750">
                <a:buFont typeface="Arial" panose="020B0604020202020204" pitchFamily="34" charset="0"/>
                <a:buChar char="•"/>
              </a:pPr>
              <a:r>
                <a:rPr lang="en-GB" sz="1600" b="1" dirty="0"/>
                <a:t>High level of economic integration with Russia: </a:t>
              </a:r>
              <a:r>
                <a:rPr lang="en-GB" sz="1600" dirty="0"/>
                <a:t>accounts for 49.2% of trade volumes versus 18.1% for whole of EU. </a:t>
              </a:r>
            </a:p>
            <a:p>
              <a:endParaRPr lang="en-GB" sz="1600" dirty="0"/>
            </a:p>
            <a:p>
              <a:pPr marL="742950" lvl="1" indent="-285750">
                <a:buFont typeface="Arial" panose="020B0604020202020204" pitchFamily="34" charset="0"/>
                <a:buChar char="•"/>
              </a:pPr>
              <a:r>
                <a:rPr lang="en-GB" sz="1400" dirty="0"/>
                <a:t>Exports to Russia consist of value-added goods: vehicles, agri-food and machinery; European exports largely commodities: wood, minerals, base metals.</a:t>
              </a:r>
            </a:p>
            <a:p>
              <a:pPr marL="742950" lvl="1" indent="-285750">
                <a:buFont typeface="Arial" panose="020B0604020202020204" pitchFamily="34" charset="0"/>
                <a:buChar char="•"/>
              </a:pPr>
              <a:endParaRPr lang="en-GB" sz="1600" dirty="0"/>
            </a:p>
            <a:p>
              <a:pPr lvl="1"/>
              <a:endParaRPr lang="en-GB" dirty="0"/>
            </a:p>
            <a:p>
              <a:pPr marL="285750" indent="-285750">
                <a:buFont typeface="Arial" panose="020B0604020202020204" pitchFamily="34" charset="0"/>
                <a:buChar char="•"/>
              </a:pPr>
              <a:endParaRPr lang="en-GB" sz="1600" dirty="0"/>
            </a:p>
          </p:txBody>
        </p:sp>
        <p:sp>
          <p:nvSpPr>
            <p:cNvPr id="4" name="TextBox 3">
              <a:extLst>
                <a:ext uri="{FF2B5EF4-FFF2-40B4-BE49-F238E27FC236}">
                  <a16:creationId xmlns:a16="http://schemas.microsoft.com/office/drawing/2014/main" id="{9E0946A7-9029-4FD3-9415-23C462926319}"/>
                </a:ext>
              </a:extLst>
            </p:cNvPr>
            <p:cNvSpPr txBox="1"/>
            <p:nvPr/>
          </p:nvSpPr>
          <p:spPr>
            <a:xfrm>
              <a:off x="4773335" y="473449"/>
              <a:ext cx="6267451" cy="1508105"/>
            </a:xfrm>
            <a:prstGeom prst="rect">
              <a:avLst/>
            </a:prstGeom>
            <a:noFill/>
          </p:spPr>
          <p:txBody>
            <a:bodyPr wrap="square" rtlCol="0">
              <a:spAutoFit/>
            </a:bodyPr>
            <a:lstStyle/>
            <a:p>
              <a:pPr marL="285750" indent="-285750">
                <a:buFont typeface="Arial" panose="020B0604020202020204" pitchFamily="34" charset="0"/>
                <a:buChar char="•"/>
              </a:pPr>
              <a:r>
                <a:rPr lang="en-GB" sz="1600" b="1" dirty="0"/>
                <a:t>Significant dependency on (subsidised) oil and gas from Russia,</a:t>
              </a:r>
              <a:r>
                <a:rPr lang="en-GB" sz="1600" dirty="0"/>
                <a:t> including for revenue generation. </a:t>
              </a:r>
            </a:p>
            <a:p>
              <a:pPr lvl="1"/>
              <a:endParaRPr lang="en-GB" sz="1400" dirty="0"/>
            </a:p>
            <a:p>
              <a:pPr marL="742950" lvl="1" indent="-285750">
                <a:buFont typeface="Arial" panose="020B0604020202020204" pitchFamily="34" charset="0"/>
                <a:buChar char="•"/>
              </a:pPr>
              <a:r>
                <a:rPr lang="en-GB" sz="1400" dirty="0"/>
                <a:t>Cost of changes to Russian energy policy estimated at $11 billion (2019-2024)</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16D23C97-AAF1-4234-94F8-9799DDF1A047}"/>
                </a:ext>
              </a:extLst>
            </p:cNvPr>
            <p:cNvSpPr txBox="1"/>
            <p:nvPr/>
          </p:nvSpPr>
          <p:spPr>
            <a:xfrm>
              <a:off x="4773335" y="3151267"/>
              <a:ext cx="7141828" cy="3570208"/>
            </a:xfrm>
            <a:prstGeom prst="rect">
              <a:avLst/>
            </a:prstGeom>
            <a:noFill/>
          </p:spPr>
          <p:txBody>
            <a:bodyPr wrap="square" rtlCol="0">
              <a:spAutoFit/>
            </a:bodyPr>
            <a:lstStyle/>
            <a:p>
              <a:pPr marL="285750" indent="-285750">
                <a:buFont typeface="Arial" panose="020B0604020202020204" pitchFamily="34" charset="0"/>
                <a:buChar char="•"/>
              </a:pPr>
              <a:r>
                <a:rPr lang="en-GB" sz="1600" b="1" dirty="0"/>
                <a:t>Belarus is likely to be required to refinance around 75% of sovereign debt every year for next several years.</a:t>
              </a:r>
            </a:p>
            <a:p>
              <a:endParaRPr lang="en-GB" sz="1600" b="1" dirty="0"/>
            </a:p>
            <a:p>
              <a:pPr marL="285750" indent="-285750">
                <a:buFont typeface="Arial" panose="020B0604020202020204" pitchFamily="34" charset="0"/>
                <a:buChar char="•"/>
              </a:pPr>
              <a:r>
                <a:rPr lang="en-GB" sz="1600" b="1" dirty="0"/>
                <a:t>Russia has explicitly tied economic support to closer integration of the two countries.</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Impact of Western sanctions on Russia? </a:t>
              </a:r>
              <a:r>
                <a:rPr lang="en-GB" sz="1600" dirty="0"/>
                <a:t>GDP growth closely correlated. Minsk claims FX impact alone cost $3 billion.  </a:t>
              </a:r>
            </a:p>
            <a:p>
              <a:endParaRPr lang="en-GB" sz="1600" dirty="0"/>
            </a:p>
            <a:p>
              <a:pPr marL="285750" indent="-285750">
                <a:buFont typeface="Arial" panose="020B0604020202020204" pitchFamily="34" charset="0"/>
                <a:buChar char="•"/>
              </a:pPr>
              <a:r>
                <a:rPr lang="en-GB" sz="1600" b="1" dirty="0"/>
                <a:t>High level of state ownership of major industries: </a:t>
              </a:r>
              <a:r>
                <a:rPr lang="en-GB" sz="1600" dirty="0"/>
                <a:t>public sector used to provide social welfare function; no substantial oligarch class compared to other former-Soviet states. </a:t>
              </a:r>
              <a:endParaRPr lang="en-GB" sz="1600" b="1"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dirty="0"/>
            </a:p>
          </p:txBody>
        </p:sp>
      </p:grpSp>
      <p:sp>
        <p:nvSpPr>
          <p:cNvPr id="2" name="Footer Placeholder 1">
            <a:extLst>
              <a:ext uri="{FF2B5EF4-FFF2-40B4-BE49-F238E27FC236}">
                <a16:creationId xmlns:a16="http://schemas.microsoft.com/office/drawing/2014/main" id="{0D3C4D80-3CFA-4B3E-B63F-A4A23D82C13D}"/>
              </a:ext>
            </a:extLst>
          </p:cNvPr>
          <p:cNvSpPr>
            <a:spLocks noGrp="1"/>
          </p:cNvSpPr>
          <p:nvPr>
            <p:ph type="ftr" sz="quarter" idx="11"/>
          </p:nvPr>
        </p:nvSpPr>
        <p:spPr>
          <a:xfrm>
            <a:off x="0" y="6492875"/>
            <a:ext cx="12192000" cy="365125"/>
          </a:xfrm>
        </p:spPr>
        <p:txBody>
          <a:bodyPr/>
          <a:lstStyle/>
          <a:p>
            <a:r>
              <a:rPr lang="en-GB" b="1" dirty="0">
                <a:solidFill>
                  <a:schemeClr val="tx2"/>
                </a:solidFill>
                <a:latin typeface="+mj-lt"/>
              </a:rPr>
              <a:t>Belarus beyond 2020: Implications for Russia and the West </a:t>
            </a:r>
            <a:r>
              <a:rPr lang="en-GB" dirty="0">
                <a:solidFill>
                  <a:schemeClr val="tx2"/>
                </a:solidFill>
                <a:latin typeface="+mj-lt"/>
              </a:rPr>
              <a:t>| Ben Challis, European Leadership Network | August 2020 | Read the full report here</a:t>
            </a:r>
          </a:p>
        </p:txBody>
      </p:sp>
      <p:pic>
        <p:nvPicPr>
          <p:cNvPr id="10" name="Picture 9" descr="A close up of a logo&#10;&#10;Description automatically generated">
            <a:extLst>
              <a:ext uri="{FF2B5EF4-FFF2-40B4-BE49-F238E27FC236}">
                <a16:creationId xmlns:a16="http://schemas.microsoft.com/office/drawing/2014/main" id="{54876ACE-24D8-4E2F-A781-1DF620F23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0341" y="0"/>
            <a:ext cx="1141659" cy="1035698"/>
          </a:xfrm>
          <a:prstGeom prst="rect">
            <a:avLst/>
          </a:prstGeom>
        </p:spPr>
      </p:pic>
    </p:spTree>
    <p:extLst>
      <p:ext uri="{BB962C8B-B14F-4D97-AF65-F5344CB8AC3E}">
        <p14:creationId xmlns:p14="http://schemas.microsoft.com/office/powerpoint/2010/main" val="1603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ABD18A-EDA0-4E01-AA71-FE3E93415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0341" y="44674"/>
            <a:ext cx="1141659" cy="894893"/>
          </a:xfrm>
          <a:prstGeom prst="rect">
            <a:avLst/>
          </a:prstGeom>
        </p:spPr>
      </p:pic>
      <p:sp>
        <p:nvSpPr>
          <p:cNvPr id="6" name="Title 1">
            <a:extLst>
              <a:ext uri="{FF2B5EF4-FFF2-40B4-BE49-F238E27FC236}">
                <a16:creationId xmlns:a16="http://schemas.microsoft.com/office/drawing/2014/main" id="{8F26CE84-0979-4B7C-BAD5-733F4D1387D1}"/>
              </a:ext>
            </a:extLst>
          </p:cNvPr>
          <p:cNvSpPr>
            <a:spLocks noGrp="1"/>
          </p:cNvSpPr>
          <p:nvPr>
            <p:ph type="title"/>
          </p:nvPr>
        </p:nvSpPr>
        <p:spPr>
          <a:xfrm>
            <a:off x="190500" y="0"/>
            <a:ext cx="7762875" cy="939567"/>
          </a:xfrm>
        </p:spPr>
        <p:txBody>
          <a:bodyPr>
            <a:normAutofit/>
          </a:bodyPr>
          <a:lstStyle/>
          <a:p>
            <a:r>
              <a:rPr lang="en-GB" sz="3200" dirty="0">
                <a:solidFill>
                  <a:srgbClr val="002060"/>
                </a:solidFill>
              </a:rPr>
              <a:t>Scenarios</a:t>
            </a:r>
            <a:endParaRPr lang="en-GB" sz="3200" b="1" dirty="0">
              <a:solidFill>
                <a:srgbClr val="002060"/>
              </a:solidFill>
            </a:endParaRPr>
          </a:p>
        </p:txBody>
      </p:sp>
      <p:sp>
        <p:nvSpPr>
          <p:cNvPr id="3" name="TextBox 2">
            <a:extLst>
              <a:ext uri="{FF2B5EF4-FFF2-40B4-BE49-F238E27FC236}">
                <a16:creationId xmlns:a16="http://schemas.microsoft.com/office/drawing/2014/main" id="{DF556909-C76C-43B4-8DD6-5E6F8D0F11A4}"/>
              </a:ext>
            </a:extLst>
          </p:cNvPr>
          <p:cNvSpPr txBox="1"/>
          <p:nvPr/>
        </p:nvSpPr>
        <p:spPr>
          <a:xfrm>
            <a:off x="-278130" y="774584"/>
            <a:ext cx="12279630" cy="1169551"/>
          </a:xfrm>
          <a:prstGeom prst="rect">
            <a:avLst/>
          </a:prstGeom>
          <a:noFill/>
        </p:spPr>
        <p:txBody>
          <a:bodyPr wrap="square" rtlCol="0">
            <a:spAutoFit/>
          </a:bodyPr>
          <a:lstStyle/>
          <a:p>
            <a:pPr lvl="1"/>
            <a:r>
              <a:rPr lang="en-GB" sz="1800" b="1" dirty="0">
                <a:effectLst/>
                <a:latin typeface="Calibri" panose="020F0502020204030204" pitchFamily="34" charset="0"/>
                <a:ea typeface="Calibri" panose="020F0502020204030204" pitchFamily="34" charset="0"/>
                <a:cs typeface="Times New Roman" panose="02020603050405020304" pitchFamily="18" charset="0"/>
              </a:rPr>
              <a:t>Considering possible scenarios and their relative likelihoods can help policymakers to consider risks and to prepare for the kinds of situation they may face. </a:t>
            </a:r>
            <a:r>
              <a:rPr lang="en-GB" dirty="0">
                <a:effectLst/>
                <a:latin typeface="Calibri" panose="020F0502020204030204" pitchFamily="34" charset="0"/>
                <a:ea typeface="Calibri" panose="020F0502020204030204" pitchFamily="34" charset="0"/>
                <a:cs typeface="Times New Roman" panose="02020603050405020304" pitchFamily="18" charset="0"/>
              </a:rPr>
              <a:t>The scenarios below have been developed by the author following consultation with a range of analysts and commentators.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GB" sz="1600" b="1" dirty="0"/>
          </a:p>
        </p:txBody>
      </p:sp>
      <p:sp>
        <p:nvSpPr>
          <p:cNvPr id="7" name="TextBox 6">
            <a:extLst>
              <a:ext uri="{FF2B5EF4-FFF2-40B4-BE49-F238E27FC236}">
                <a16:creationId xmlns:a16="http://schemas.microsoft.com/office/drawing/2014/main" id="{16D23C97-AAF1-4234-94F8-9799DDF1A047}"/>
              </a:ext>
            </a:extLst>
          </p:cNvPr>
          <p:cNvSpPr txBox="1"/>
          <p:nvPr/>
        </p:nvSpPr>
        <p:spPr>
          <a:xfrm>
            <a:off x="5611172" y="3652476"/>
            <a:ext cx="6267451" cy="615553"/>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dirty="0"/>
          </a:p>
        </p:txBody>
      </p:sp>
      <p:sp>
        <p:nvSpPr>
          <p:cNvPr id="2" name="TextBox 1">
            <a:extLst>
              <a:ext uri="{FF2B5EF4-FFF2-40B4-BE49-F238E27FC236}">
                <a16:creationId xmlns:a16="http://schemas.microsoft.com/office/drawing/2014/main" id="{2208E774-A191-43C8-ACF1-7EE259338A8A}"/>
              </a:ext>
            </a:extLst>
          </p:cNvPr>
          <p:cNvSpPr txBox="1"/>
          <p:nvPr/>
        </p:nvSpPr>
        <p:spPr>
          <a:xfrm>
            <a:off x="190500" y="1913357"/>
            <a:ext cx="12279630" cy="4433458"/>
          </a:xfrm>
          <a:prstGeom prst="rect">
            <a:avLst/>
          </a:prstGeom>
          <a:noFill/>
        </p:spPr>
        <p:txBody>
          <a:bodyPr wrap="square" rtlCol="0">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are not intended to </a:t>
            </a:r>
            <a:r>
              <a:rPr lang="en-GB" dirty="0">
                <a:latin typeface="Calibri" panose="020F0502020204030204" pitchFamily="34" charset="0"/>
                <a:ea typeface="Calibri" panose="020F0502020204030204" pitchFamily="34" charset="0"/>
                <a:cs typeface="Times New Roman" panose="02020603050405020304" pitchFamily="18" charset="0"/>
              </a:rPr>
              <a:t>provide firm predictions, but </a:t>
            </a:r>
            <a:r>
              <a:rPr lang="en-GB" sz="1800" dirty="0">
                <a:effectLst/>
                <a:latin typeface="Calibri" panose="020F0502020204030204" pitchFamily="34" charset="0"/>
                <a:ea typeface="Calibri" panose="020F0502020204030204" pitchFamily="34" charset="0"/>
                <a:cs typeface="Times New Roman" panose="02020603050405020304" pitchFamily="18" charset="0"/>
              </a:rPr>
              <a:t>may give a useful framework for a </a:t>
            </a:r>
            <a:r>
              <a:rPr lang="en-GB" dirty="0">
                <a:latin typeface="Calibri" panose="020F0502020204030204" pitchFamily="34" charset="0"/>
                <a:ea typeface="Calibri" panose="020F0502020204030204" pitchFamily="34" charset="0"/>
                <a:cs typeface="Times New Roman" panose="02020603050405020304" pitchFamily="18" charset="0"/>
              </a:rPr>
              <a:t>policy planning and risk assessment </a:t>
            </a:r>
            <a:r>
              <a:rPr lang="en-GB" sz="1800" dirty="0">
                <a:effectLst/>
                <a:latin typeface="Calibri" panose="020F0502020204030204" pitchFamily="34" charset="0"/>
                <a:ea typeface="Calibri" panose="020F0502020204030204" pitchFamily="34" charset="0"/>
                <a:cs typeface="Times New Roman" panose="02020603050405020304" pitchFamily="18" charset="0"/>
              </a:rPr>
              <a:t>process. Policymakers may find it useful to consider the scenarios and questions which follow in a workshop-based format drawing together a range of perspectives and expertise from different government settings.  </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pPr>
            <a:r>
              <a:rPr lang="en-GB" b="1" dirty="0">
                <a:effectLst/>
                <a:latin typeface="Calibri" panose="020F0502020204030204" pitchFamily="34" charset="0"/>
                <a:ea typeface="Calibri" panose="020F0502020204030204" pitchFamily="34" charset="0"/>
                <a:cs typeface="Times New Roman" panose="02020603050405020304" pitchFamily="18" charset="0"/>
              </a:rPr>
              <a:t>How likely do we consider this scenario to be? </a:t>
            </a:r>
          </a:p>
          <a:p>
            <a:pPr marL="800100" lvl="1" indent="-342900">
              <a:lnSpc>
                <a:spcPct val="107000"/>
              </a:lnSpc>
              <a:buFont typeface="+mj-lt"/>
              <a:buAutoNum type="arabicPeriod"/>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pPr>
            <a:r>
              <a:rPr lang="en-GB" b="1" dirty="0">
                <a:effectLst/>
                <a:latin typeface="Calibri" panose="020F0502020204030204" pitchFamily="34" charset="0"/>
                <a:ea typeface="Calibri" panose="020F0502020204030204" pitchFamily="34" charset="0"/>
                <a:cs typeface="Times New Roman" panose="02020603050405020304" pitchFamily="18" charset="0"/>
              </a:rPr>
              <a:t>What are the triggers or trends which make it more or less likely to occur? Can we influence these?</a:t>
            </a:r>
          </a:p>
          <a:p>
            <a:pPr marL="800100" lvl="1" indent="-342900">
              <a:lnSpc>
                <a:spcPct val="107000"/>
              </a:lnSpc>
              <a:buFont typeface="+mj-lt"/>
              <a:buAutoNum type="arabicPeriod"/>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pPr>
            <a:r>
              <a:rPr lang="en-GB" b="1" dirty="0">
                <a:effectLst/>
                <a:latin typeface="Calibri" panose="020F0502020204030204" pitchFamily="34" charset="0"/>
                <a:ea typeface="Calibri" panose="020F0502020204030204" pitchFamily="34" charset="0"/>
                <a:cs typeface="Times New Roman" panose="02020603050405020304" pitchFamily="18" charset="0"/>
              </a:rPr>
              <a:t>If this scenario did occur what are our key interests; our policy options; and the most significant risks? </a:t>
            </a:r>
          </a:p>
          <a:p>
            <a:pPr marL="800100" lvl="1" indent="-342900">
              <a:lnSpc>
                <a:spcPct val="107000"/>
              </a:lnSpc>
              <a:buFont typeface="+mj-lt"/>
              <a:buAutoNum type="arabicPeriod"/>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pPr>
            <a:r>
              <a:rPr lang="en-GB" b="1" dirty="0">
                <a:effectLst/>
                <a:latin typeface="Calibri" panose="020F0502020204030204" pitchFamily="34" charset="0"/>
                <a:ea typeface="Calibri" panose="020F0502020204030204" pitchFamily="34" charset="0"/>
                <a:cs typeface="Times New Roman" panose="02020603050405020304" pitchFamily="18" charset="0"/>
              </a:rPr>
              <a:t>If this scenario did occur how is it likely to be perceived by others? </a:t>
            </a:r>
          </a:p>
          <a:p>
            <a:pPr marL="800100" lvl="1" indent="-342900">
              <a:lnSpc>
                <a:spcPct val="107000"/>
              </a:lnSpc>
              <a:buFont typeface="+mj-lt"/>
              <a:buAutoNum type="arabicPeriod"/>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pPr>
            <a:r>
              <a:rPr lang="en-GB" b="1" dirty="0">
                <a:effectLst/>
                <a:latin typeface="Calibri" panose="020F0502020204030204" pitchFamily="34" charset="0"/>
                <a:ea typeface="Calibri" panose="020F0502020204030204" pitchFamily="34" charset="0"/>
                <a:cs typeface="Times New Roman" panose="02020603050405020304" pitchFamily="18" charset="0"/>
              </a:rPr>
              <a:t>How are others likely to respond? How is this affected by our own response? How does this effect our interests and the risks?</a:t>
            </a:r>
          </a:p>
        </p:txBody>
      </p:sp>
      <p:sp>
        <p:nvSpPr>
          <p:cNvPr id="4" name="Footer Placeholder 3">
            <a:extLst>
              <a:ext uri="{FF2B5EF4-FFF2-40B4-BE49-F238E27FC236}">
                <a16:creationId xmlns:a16="http://schemas.microsoft.com/office/drawing/2014/main" id="{EB711372-6D66-4DF5-9A93-CFD09E60F697}"/>
              </a:ext>
            </a:extLst>
          </p:cNvPr>
          <p:cNvSpPr>
            <a:spLocks noGrp="1"/>
          </p:cNvSpPr>
          <p:nvPr>
            <p:ph type="ftr" sz="quarter" idx="11"/>
          </p:nvPr>
        </p:nvSpPr>
        <p:spPr>
          <a:xfrm>
            <a:off x="0" y="6492875"/>
            <a:ext cx="12192000" cy="365125"/>
          </a:xfrm>
        </p:spPr>
        <p:txBody>
          <a:bodyPr/>
          <a:lstStyle/>
          <a:p>
            <a:r>
              <a:rPr lang="en-GB" b="1" dirty="0">
                <a:solidFill>
                  <a:schemeClr val="tx2"/>
                </a:solidFill>
                <a:latin typeface="+mj-lt"/>
              </a:rPr>
              <a:t>Belarus beyond 2020: Implications for Russia and the West </a:t>
            </a:r>
            <a:r>
              <a:rPr lang="en-GB" dirty="0">
                <a:solidFill>
                  <a:schemeClr val="tx2"/>
                </a:solidFill>
                <a:latin typeface="+mj-lt"/>
              </a:rPr>
              <a:t>| Ben Challis, European Leadership Network | August 2020 | Read the full report here</a:t>
            </a:r>
          </a:p>
        </p:txBody>
      </p:sp>
    </p:spTree>
    <p:extLst>
      <p:ext uri="{BB962C8B-B14F-4D97-AF65-F5344CB8AC3E}">
        <p14:creationId xmlns:p14="http://schemas.microsoft.com/office/powerpoint/2010/main" val="244719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922D9D0A-67E6-49A3-8020-85D8A4C7E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78" y="673318"/>
            <a:ext cx="10364763" cy="5930813"/>
          </a:xfrm>
          <a:prstGeom prst="rect">
            <a:avLst/>
          </a:prstGeom>
        </p:spPr>
      </p:pic>
      <p:sp>
        <p:nvSpPr>
          <p:cNvPr id="2" name="Footer Placeholder 1">
            <a:extLst>
              <a:ext uri="{FF2B5EF4-FFF2-40B4-BE49-F238E27FC236}">
                <a16:creationId xmlns:a16="http://schemas.microsoft.com/office/drawing/2014/main" id="{CB29EFDB-8302-48E6-ACA6-64B601C43030}"/>
              </a:ext>
            </a:extLst>
          </p:cNvPr>
          <p:cNvSpPr>
            <a:spLocks noGrp="1"/>
          </p:cNvSpPr>
          <p:nvPr>
            <p:ph type="ftr" sz="quarter" idx="11"/>
          </p:nvPr>
        </p:nvSpPr>
        <p:spPr>
          <a:xfrm>
            <a:off x="-1" y="6492875"/>
            <a:ext cx="12192000" cy="365125"/>
          </a:xfrm>
        </p:spPr>
        <p:txBody>
          <a:bodyPr/>
          <a:lstStyle/>
          <a:p>
            <a:r>
              <a:rPr lang="en-GB" b="1" dirty="0">
                <a:solidFill>
                  <a:schemeClr val="tx2"/>
                </a:solidFill>
                <a:latin typeface="+mj-lt"/>
              </a:rPr>
              <a:t>Belarus beyond 2020: Implications for Russia and the West </a:t>
            </a:r>
            <a:r>
              <a:rPr lang="en-GB" dirty="0">
                <a:solidFill>
                  <a:schemeClr val="tx2"/>
                </a:solidFill>
                <a:latin typeface="+mj-lt"/>
              </a:rPr>
              <a:t>| Ben Challis, European Leadership Network | August 2020 | Read the full report here</a:t>
            </a:r>
          </a:p>
        </p:txBody>
      </p:sp>
      <p:pic>
        <p:nvPicPr>
          <p:cNvPr id="3" name="Picture 2" descr="A close up of a logo&#10;&#10;Description automatically generated">
            <a:extLst>
              <a:ext uri="{FF2B5EF4-FFF2-40B4-BE49-F238E27FC236}">
                <a16:creationId xmlns:a16="http://schemas.microsoft.com/office/drawing/2014/main" id="{7196DAD3-A8D4-4AF2-8DB3-826D3B263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0341" y="0"/>
            <a:ext cx="1141659" cy="1035698"/>
          </a:xfrm>
          <a:prstGeom prst="rect">
            <a:avLst/>
          </a:prstGeom>
        </p:spPr>
      </p:pic>
    </p:spTree>
    <p:extLst>
      <p:ext uri="{BB962C8B-B14F-4D97-AF65-F5344CB8AC3E}">
        <p14:creationId xmlns:p14="http://schemas.microsoft.com/office/powerpoint/2010/main" val="88887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0667FEA-33F5-4876-B8D5-585ABF68F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0341" y="0"/>
            <a:ext cx="1141659" cy="1035698"/>
          </a:xfrm>
          <a:prstGeom prst="rect">
            <a:avLst/>
          </a:prstGeom>
        </p:spPr>
      </p:pic>
      <p:sp>
        <p:nvSpPr>
          <p:cNvPr id="2" name="Title 1">
            <a:extLst>
              <a:ext uri="{FF2B5EF4-FFF2-40B4-BE49-F238E27FC236}">
                <a16:creationId xmlns:a16="http://schemas.microsoft.com/office/drawing/2014/main" id="{6518E615-8949-4BA3-A0F1-C3148427E0B7}"/>
              </a:ext>
            </a:extLst>
          </p:cNvPr>
          <p:cNvSpPr>
            <a:spLocks noGrp="1"/>
          </p:cNvSpPr>
          <p:nvPr>
            <p:ph type="title"/>
          </p:nvPr>
        </p:nvSpPr>
        <p:spPr>
          <a:xfrm>
            <a:off x="121920" y="99921"/>
            <a:ext cx="10515600" cy="514441"/>
          </a:xfrm>
        </p:spPr>
        <p:txBody>
          <a:bodyPr>
            <a:normAutofit/>
          </a:bodyPr>
          <a:lstStyle/>
          <a:p>
            <a:r>
              <a:rPr lang="en-GB" sz="2800" b="1" dirty="0">
                <a:solidFill>
                  <a:srgbClr val="002060"/>
                </a:solidFill>
              </a:rPr>
              <a:t>What can be done to reduce risks?</a:t>
            </a:r>
            <a:endParaRPr lang="en-GB" sz="2800" b="1" dirty="0"/>
          </a:p>
        </p:txBody>
      </p:sp>
      <p:sp>
        <p:nvSpPr>
          <p:cNvPr id="3" name="Content Placeholder 2">
            <a:extLst>
              <a:ext uri="{FF2B5EF4-FFF2-40B4-BE49-F238E27FC236}">
                <a16:creationId xmlns:a16="http://schemas.microsoft.com/office/drawing/2014/main" id="{7EDEC99F-84E6-4CAF-BF98-C7D38FE7A56A}"/>
              </a:ext>
            </a:extLst>
          </p:cNvPr>
          <p:cNvSpPr>
            <a:spLocks noGrp="1"/>
          </p:cNvSpPr>
          <p:nvPr>
            <p:ph idx="1"/>
          </p:nvPr>
        </p:nvSpPr>
        <p:spPr>
          <a:xfrm>
            <a:off x="121920" y="847633"/>
            <a:ext cx="11948160" cy="6010367"/>
          </a:xfrm>
        </p:spPr>
        <p:txBody>
          <a:bodyPr>
            <a:noAutofit/>
          </a:bodyPr>
          <a:lstStyle/>
          <a:p>
            <a:r>
              <a:rPr lang="en-GB" sz="1900" b="1" dirty="0">
                <a:effectLst/>
                <a:latin typeface="Calibri" panose="020F0502020204030204" pitchFamily="34" charset="0"/>
                <a:ea typeface="Calibri" panose="020F0502020204030204" pitchFamily="34" charset="0"/>
                <a:cs typeface="Times New Roman" panose="02020603050405020304" pitchFamily="18" charset="0"/>
              </a:rPr>
              <a:t>Invest now in the institutional networks, contextual understanding and strategic planning required to respond to future developments in Belarus based on a fuller and multidimensional understanding of interests and regional security dynamics. </a:t>
            </a:r>
            <a:r>
              <a:rPr lang="en-GB" sz="1900" dirty="0">
                <a:effectLst/>
                <a:latin typeface="Calibri" panose="020F0502020204030204" pitchFamily="34" charset="0"/>
                <a:ea typeface="Calibri" panose="020F0502020204030204" pitchFamily="34" charset="0"/>
                <a:cs typeface="Times New Roman" panose="02020603050405020304" pitchFamily="18" charset="0"/>
              </a:rPr>
              <a:t>Begin work to develop the professional networks between diplomats, military officials, stabilisation and conflict specialists, and economists which will be required to establish a heuristic and multi-faceted understanding of Belarus.</a:t>
            </a:r>
          </a:p>
          <a:p>
            <a:pPr marL="0" indent="0">
              <a:buNone/>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900" b="1" dirty="0">
                <a:effectLst/>
                <a:latin typeface="Calibri" panose="020F0502020204030204" pitchFamily="34" charset="0"/>
                <a:ea typeface="Calibri" panose="020F0502020204030204" pitchFamily="34" charset="0"/>
                <a:cs typeface="Times New Roman" panose="02020603050405020304" pitchFamily="18" charset="0"/>
              </a:rPr>
              <a:t>Recognise the mutually beneficial role of Belarusian security guarantees and take steps to protect them. </a:t>
            </a:r>
            <a:r>
              <a:rPr lang="en-GB" sz="1900" dirty="0">
                <a:effectLst/>
                <a:latin typeface="Calibri" panose="020F0502020204030204" pitchFamily="34" charset="0"/>
                <a:ea typeface="Calibri" panose="020F0502020204030204" pitchFamily="34" charset="0"/>
                <a:cs typeface="Times New Roman" panose="02020603050405020304" pitchFamily="18" charset="0"/>
              </a:rPr>
              <a:t>Belarusian security guarantees address threat perceptions and provide a degree of physical distancing between NATO and Russia forces in one of the highest risk areas of the NATO-Russia contact line. This is in both NATO and Russia’s interests: both sides must recognise this and take steps to safeguard it.</a:t>
            </a:r>
          </a:p>
          <a:p>
            <a:pPr marL="0" indent="0">
              <a:buNone/>
            </a:pPr>
            <a:endParaRPr lang="en-GB" sz="500" b="1" dirty="0">
              <a:latin typeface="Calibri" panose="020F0502020204030204" pitchFamily="34" charset="0"/>
              <a:ea typeface="Calibri" panose="020F0502020204030204" pitchFamily="34" charset="0"/>
              <a:cs typeface="Times New Roman" panose="02020603050405020304" pitchFamily="18" charset="0"/>
            </a:endParaRPr>
          </a:p>
          <a:p>
            <a:pPr lvl="1"/>
            <a:r>
              <a:rPr lang="en-GB" sz="1800" b="1" dirty="0">
                <a:effectLst/>
                <a:latin typeface="Calibri" panose="020F0502020204030204" pitchFamily="34" charset="0"/>
                <a:ea typeface="Calibri" panose="020F0502020204030204" pitchFamily="34" charset="0"/>
                <a:cs typeface="Times New Roman" panose="02020603050405020304" pitchFamily="18" charset="0"/>
              </a:rPr>
              <a:t>For NATO,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 statement from the alliance (rather than from regional allies) which recognises the value of Belarusian security guarantees and commits to respect them would help signal that the importance of Belarus to regional stability was understood in Washington DC as well as in the Baltics. NATO allies should also consider ending any future training on Belarusian territory. </a:t>
            </a:r>
          </a:p>
          <a:p>
            <a:pPr marL="457200" lvl="1"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800" b="1" dirty="0">
                <a:effectLst/>
                <a:latin typeface="Calibri" panose="020F0502020204030204" pitchFamily="34" charset="0"/>
                <a:ea typeface="Calibri" panose="020F0502020204030204" pitchFamily="34" charset="0"/>
                <a:cs typeface="Times New Roman" panose="02020603050405020304" pitchFamily="18" charset="0"/>
              </a:rPr>
              <a:t>For Russia,</a:t>
            </a:r>
            <a:r>
              <a:rPr lang="en-GB" sz="1800" dirty="0">
                <a:effectLst/>
                <a:latin typeface="Calibri" panose="020F0502020204030204" pitchFamily="34" charset="0"/>
                <a:ea typeface="Calibri" panose="020F0502020204030204" pitchFamily="34" charset="0"/>
                <a:cs typeface="Times New Roman" panose="02020603050405020304" pitchFamily="18" charset="0"/>
              </a:rPr>
              <a:t> this could include some measure to endorse security guarantees through the Union State structure. This would require Russia to abandon its ambition of establishing an air base in Belarus and may require, for example, measures to address the perceived vulnerability of Russia’s ability to sustain air access to its exclave in Kaliningrad. To the extent that NATO allies in the region wish to support Belarus’ capacity to sustain independent security guarantees, it is in their interests to consider this.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E994212-0F43-4B8C-8045-72832D57D3E3}"/>
              </a:ext>
            </a:extLst>
          </p:cNvPr>
          <p:cNvSpPr>
            <a:spLocks noGrp="1"/>
          </p:cNvSpPr>
          <p:nvPr>
            <p:ph type="ftr" sz="quarter" idx="11"/>
          </p:nvPr>
        </p:nvSpPr>
        <p:spPr>
          <a:xfrm>
            <a:off x="0" y="6492875"/>
            <a:ext cx="12192000" cy="365125"/>
          </a:xfrm>
        </p:spPr>
        <p:txBody>
          <a:bodyPr/>
          <a:lstStyle/>
          <a:p>
            <a:r>
              <a:rPr lang="en-GB" b="1" dirty="0">
                <a:solidFill>
                  <a:schemeClr val="tx2"/>
                </a:solidFill>
                <a:latin typeface="+mj-lt"/>
              </a:rPr>
              <a:t>Belarus beyond 2020: Implications for Russia and the West </a:t>
            </a:r>
            <a:r>
              <a:rPr lang="en-GB" dirty="0">
                <a:solidFill>
                  <a:schemeClr val="tx2"/>
                </a:solidFill>
                <a:latin typeface="+mj-lt"/>
              </a:rPr>
              <a:t>| Ben Challis, European Leadership Network | August 2020 | Read the full report here</a:t>
            </a:r>
          </a:p>
        </p:txBody>
      </p:sp>
    </p:spTree>
    <p:extLst>
      <p:ext uri="{BB962C8B-B14F-4D97-AF65-F5344CB8AC3E}">
        <p14:creationId xmlns:p14="http://schemas.microsoft.com/office/powerpoint/2010/main" val="3174476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41D0D43-3675-47A3-B8F2-5DABFD956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0341" y="0"/>
            <a:ext cx="1141659" cy="1035698"/>
          </a:xfrm>
          <a:prstGeom prst="rect">
            <a:avLst/>
          </a:prstGeom>
        </p:spPr>
      </p:pic>
      <p:sp>
        <p:nvSpPr>
          <p:cNvPr id="2" name="Title 1">
            <a:extLst>
              <a:ext uri="{FF2B5EF4-FFF2-40B4-BE49-F238E27FC236}">
                <a16:creationId xmlns:a16="http://schemas.microsoft.com/office/drawing/2014/main" id="{6518E615-8949-4BA3-A0F1-C3148427E0B7}"/>
              </a:ext>
            </a:extLst>
          </p:cNvPr>
          <p:cNvSpPr>
            <a:spLocks noGrp="1"/>
          </p:cNvSpPr>
          <p:nvPr>
            <p:ph type="title"/>
          </p:nvPr>
        </p:nvSpPr>
        <p:spPr>
          <a:xfrm>
            <a:off x="121920" y="99921"/>
            <a:ext cx="10515600" cy="514441"/>
          </a:xfrm>
        </p:spPr>
        <p:txBody>
          <a:bodyPr>
            <a:normAutofit/>
          </a:bodyPr>
          <a:lstStyle/>
          <a:p>
            <a:r>
              <a:rPr lang="en-GB" sz="2800" b="1" dirty="0">
                <a:solidFill>
                  <a:srgbClr val="002060"/>
                </a:solidFill>
              </a:rPr>
              <a:t>What can be done to reduce risks?</a:t>
            </a:r>
            <a:endParaRPr lang="en-GB" sz="2800" b="1" dirty="0"/>
          </a:p>
        </p:txBody>
      </p:sp>
      <p:sp>
        <p:nvSpPr>
          <p:cNvPr id="3" name="Content Placeholder 2">
            <a:extLst>
              <a:ext uri="{FF2B5EF4-FFF2-40B4-BE49-F238E27FC236}">
                <a16:creationId xmlns:a16="http://schemas.microsoft.com/office/drawing/2014/main" id="{7EDEC99F-84E6-4CAF-BF98-C7D38FE7A56A}"/>
              </a:ext>
            </a:extLst>
          </p:cNvPr>
          <p:cNvSpPr>
            <a:spLocks noGrp="1"/>
          </p:cNvSpPr>
          <p:nvPr>
            <p:ph idx="1"/>
          </p:nvPr>
        </p:nvSpPr>
        <p:spPr>
          <a:xfrm>
            <a:off x="121920" y="847633"/>
            <a:ext cx="11948160" cy="6010367"/>
          </a:xfrm>
        </p:spPr>
        <p:txBody>
          <a:bodyPr>
            <a:noAutofit/>
          </a:bodyPr>
          <a:lstStyle/>
          <a:p>
            <a:r>
              <a:rPr lang="en-GB" sz="1900" b="1" dirty="0">
                <a:effectLst/>
                <a:latin typeface="Calibri" panose="020F0502020204030204" pitchFamily="34" charset="0"/>
                <a:ea typeface="Calibri" panose="020F0502020204030204" pitchFamily="34" charset="0"/>
                <a:cs typeface="Calibri" panose="020F0502020204030204" pitchFamily="34" charset="0"/>
              </a:rPr>
              <a:t>Take a tailored and human security centric approach to economic relations with Belarus. </a:t>
            </a:r>
            <a:r>
              <a:rPr lang="en-GB" sz="1900" dirty="0">
                <a:effectLst/>
                <a:latin typeface="Calibri" panose="020F0502020204030204" pitchFamily="34" charset="0"/>
                <a:ea typeface="Calibri" panose="020F0502020204030204" pitchFamily="34" charset="0"/>
                <a:cs typeface="Calibri" panose="020F0502020204030204" pitchFamily="34" charset="0"/>
              </a:rPr>
              <a:t>European governments will come under pressure to reverse improved relations with Lukashenka in the aftermath of repressive elections. </a:t>
            </a:r>
            <a:r>
              <a:rPr lang="en-GB" sz="1900" dirty="0">
                <a:latin typeface="Calibri" panose="020F0502020204030204" pitchFamily="34" charset="0"/>
                <a:ea typeface="Calibri" panose="020F0502020204030204" pitchFamily="34" charset="0"/>
                <a:cs typeface="Calibri" panose="020F0502020204030204" pitchFamily="34" charset="0"/>
              </a:rPr>
              <a:t>L</a:t>
            </a:r>
            <a:r>
              <a:rPr lang="en-GB" sz="1900" dirty="0">
                <a:effectLst/>
                <a:latin typeface="Calibri" panose="020F0502020204030204" pitchFamily="34" charset="0"/>
                <a:ea typeface="Calibri" panose="020F0502020204030204" pitchFamily="34" charset="0"/>
                <a:cs typeface="Calibri" panose="020F0502020204030204" pitchFamily="34" charset="0"/>
              </a:rPr>
              <a:t>imit such reversals to the political space and keep lines of economic support open. International financial institutions (IFIs) and other donors should sustain lines of credit.</a:t>
            </a:r>
            <a:r>
              <a:rPr lang="en-GB" sz="1800" dirty="0">
                <a:effectLst/>
                <a:latin typeface="Calibri" panose="020F0502020204030204" pitchFamily="34" charset="0"/>
                <a:ea typeface="Calibri" panose="020F0502020204030204" pitchFamily="34" charset="0"/>
                <a:cs typeface="Calibri" panose="020F0502020204030204" pitchFamily="34" charset="0"/>
              </a:rPr>
              <a:t> Take a gradual approach to reform which prioritises the preservation of economic security for citizens, and adopts creative thinking to shift away from a zero-sum model of eastern- or western-oriented economies.</a:t>
            </a:r>
          </a:p>
          <a:p>
            <a:pPr marL="0" indent="0">
              <a:buNone/>
            </a:pPr>
            <a:endParaRPr lang="en-GB" sz="1900" dirty="0">
              <a:effectLst/>
              <a:latin typeface="Calibri" panose="020F0502020204030204" pitchFamily="34" charset="0"/>
              <a:ea typeface="Calibri" panose="020F0502020204030204" pitchFamily="34" charset="0"/>
              <a:cs typeface="Calibri" panose="020F0502020204030204" pitchFamily="34" charset="0"/>
            </a:endParaRPr>
          </a:p>
          <a:p>
            <a:r>
              <a:rPr lang="en-GB" sz="1900" b="1" dirty="0">
                <a:effectLst/>
                <a:latin typeface="Calibri" panose="020F0502020204030204" pitchFamily="34" charset="0"/>
                <a:ea typeface="Calibri" panose="020F0502020204030204" pitchFamily="34" charset="0"/>
                <a:cs typeface="Calibri" panose="020F0502020204030204" pitchFamily="34" charset="0"/>
              </a:rPr>
              <a:t>Take additional steps to address the risks of military confrontation in the region. </a:t>
            </a:r>
            <a:r>
              <a:rPr lang="en-GB" sz="1900" dirty="0">
                <a:effectLst/>
                <a:latin typeface="Calibri" panose="020F0502020204030204" pitchFamily="34" charset="0"/>
                <a:ea typeface="Calibri" panose="020F0502020204030204" pitchFamily="34" charset="0"/>
                <a:cs typeface="Calibri" panose="020F0502020204030204" pitchFamily="34" charset="0"/>
              </a:rPr>
              <a:t>Belarus provides a further reminder of the need to address the poorly managed risk of confrontation in the Baltic region. The high-concentration of high-alert military force; deterioration of arms control treaties; and the absence of military-to-military communication is dangerous. </a:t>
            </a:r>
            <a:r>
              <a:rPr lang="en-GB" sz="1800" dirty="0">
                <a:effectLst/>
                <a:latin typeface="Calibri" panose="020F0502020204030204" pitchFamily="34" charset="0"/>
                <a:ea typeface="Calibri" panose="020F0502020204030204" pitchFamily="34" charset="0"/>
                <a:cs typeface="Calibri" panose="020F0502020204030204" pitchFamily="34" charset="0"/>
              </a:rPr>
              <a:t>Re-establishing military to military communication between operational commanders to manage accidents or crises should be an urgent task</a:t>
            </a:r>
            <a:r>
              <a:rPr lang="en-GB" sz="1900" dirty="0">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This does not signal a return to business as usual but a sensible precaution to manage a period of prolonged hostility. Take </a:t>
            </a:r>
            <a:r>
              <a:rPr lang="en-GB" sz="1800" dirty="0">
                <a:effectLst/>
                <a:latin typeface="Calibri" panose="020F0502020204030204" pitchFamily="34" charset="0"/>
                <a:ea typeface="Calibri" panose="020F0502020204030204" pitchFamily="34" charset="0"/>
                <a:cs typeface="Times New Roman" panose="02020603050405020304" pitchFamily="18" charset="0"/>
              </a:rPr>
              <a:t>steps to improve military transparency around Belarusian borders: including by providing opportunities for observation and unilaterally reducing notification thresholds to reflect modern force postures. Finally, both sides should take forward existing agreements to reduce the risk of an accident: such as the ICAO measures on civil and military aviation over the Baltic Sea from 2017.</a:t>
            </a:r>
            <a:r>
              <a:rPr lang="en-GB" sz="1200" dirty="0">
                <a:effectLst/>
              </a:rPr>
              <a:t>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E994212-0F43-4B8C-8045-72832D57D3E3}"/>
              </a:ext>
            </a:extLst>
          </p:cNvPr>
          <p:cNvSpPr>
            <a:spLocks noGrp="1"/>
          </p:cNvSpPr>
          <p:nvPr>
            <p:ph type="ftr" sz="quarter" idx="11"/>
          </p:nvPr>
        </p:nvSpPr>
        <p:spPr>
          <a:xfrm>
            <a:off x="0" y="6492875"/>
            <a:ext cx="12192000" cy="365125"/>
          </a:xfrm>
        </p:spPr>
        <p:txBody>
          <a:bodyPr/>
          <a:lstStyle/>
          <a:p>
            <a:r>
              <a:rPr lang="en-GB" b="1" dirty="0">
                <a:solidFill>
                  <a:schemeClr val="tx2"/>
                </a:solidFill>
                <a:latin typeface="+mj-lt"/>
              </a:rPr>
              <a:t>Belarus beyond 2020: Implications for Russia and the West </a:t>
            </a:r>
            <a:r>
              <a:rPr lang="en-GB" dirty="0">
                <a:solidFill>
                  <a:schemeClr val="tx2"/>
                </a:solidFill>
                <a:latin typeface="+mj-lt"/>
              </a:rPr>
              <a:t>| Ben Challis, European Leadership Network | August 2020 | Read the full report here</a:t>
            </a:r>
          </a:p>
        </p:txBody>
      </p:sp>
    </p:spTree>
    <p:extLst>
      <p:ext uri="{BB962C8B-B14F-4D97-AF65-F5344CB8AC3E}">
        <p14:creationId xmlns:p14="http://schemas.microsoft.com/office/powerpoint/2010/main" val="530851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B505566A28174DBB8890A0726F3A2B" ma:contentTypeVersion="11" ma:contentTypeDescription="Create a new document." ma:contentTypeScope="" ma:versionID="dae26d3f11eff54041d979b4cdf48aa8">
  <xsd:schema xmlns:xsd="http://www.w3.org/2001/XMLSchema" xmlns:xs="http://www.w3.org/2001/XMLSchema" xmlns:p="http://schemas.microsoft.com/office/2006/metadata/properties" xmlns:ns3="4aa0d467-a52e-4a5e-b6b8-2e5e8fb905c1" xmlns:ns4="dce38510-b635-43e6-8184-773904a6033c" targetNamespace="http://schemas.microsoft.com/office/2006/metadata/properties" ma:root="true" ma:fieldsID="94a31fef321a26e6c47fe4e63eb56a8b" ns3:_="" ns4:_="">
    <xsd:import namespace="4aa0d467-a52e-4a5e-b6b8-2e5e8fb905c1"/>
    <xsd:import namespace="dce38510-b635-43e6-8184-773904a603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a0d467-a52e-4a5e-b6b8-2e5e8fb90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e38510-b635-43e6-8184-773904a603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B9EB79-607B-46E3-BBB7-48AE66D836FC}">
  <ds:schemaRefs>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dce38510-b635-43e6-8184-773904a6033c"/>
    <ds:schemaRef ds:uri="http://purl.org/dc/dcmitype/"/>
    <ds:schemaRef ds:uri="http://schemas.microsoft.com/office/infopath/2007/PartnerControls"/>
    <ds:schemaRef ds:uri="http://schemas.openxmlformats.org/package/2006/metadata/core-properties"/>
    <ds:schemaRef ds:uri="4aa0d467-a52e-4a5e-b6b8-2e5e8fb905c1"/>
  </ds:schemaRefs>
</ds:datastoreItem>
</file>

<file path=customXml/itemProps2.xml><?xml version="1.0" encoding="utf-8"?>
<ds:datastoreItem xmlns:ds="http://schemas.openxmlformats.org/officeDocument/2006/customXml" ds:itemID="{EB943F08-1665-4861-9086-CCDAFEE8B473}">
  <ds:schemaRefs>
    <ds:schemaRef ds:uri="http://schemas.microsoft.com/sharepoint/v3/contenttype/forms"/>
  </ds:schemaRefs>
</ds:datastoreItem>
</file>

<file path=customXml/itemProps3.xml><?xml version="1.0" encoding="utf-8"?>
<ds:datastoreItem xmlns:ds="http://schemas.openxmlformats.org/officeDocument/2006/customXml" ds:itemID="{CBCE2386-D3C0-4800-8513-C237A956A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a0d467-a52e-4a5e-b6b8-2e5e8fb905c1"/>
    <ds:schemaRef ds:uri="dce38510-b635-43e6-8184-773904a603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3205</TotalTime>
  <Words>1653</Words>
  <Application>Microsoft Office PowerPoint</Application>
  <PresentationFormat>Widescreen</PresentationFormat>
  <Paragraphs>99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Belarus beyond 2020  Implications for Russia and the West </vt:lpstr>
      <vt:lpstr>PowerPoint Presentation</vt:lpstr>
      <vt:lpstr> Security Context: between NATO and Russia</vt:lpstr>
      <vt:lpstr>Since 2014…</vt:lpstr>
      <vt:lpstr> Economic Context</vt:lpstr>
      <vt:lpstr>Scenarios</vt:lpstr>
      <vt:lpstr>PowerPoint Presentation</vt:lpstr>
      <vt:lpstr>What can be done to reduce risks?</vt:lpstr>
      <vt:lpstr>What can be done to reduce risks?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Belarus: 2020 elections and future scenarios</dc:title>
  <dc:creator>Ben Challis</dc:creator>
  <cp:lastModifiedBy>Ben Challis</cp:lastModifiedBy>
  <cp:revision>25</cp:revision>
  <dcterms:created xsi:type="dcterms:W3CDTF">2020-07-06T13:22:50Z</dcterms:created>
  <dcterms:modified xsi:type="dcterms:W3CDTF">2020-07-30T08:48:45Z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0x010100F4B505566A28174DBB8890A0726F3A2B</vt:lpwstr>
  </property>
</Properties>
</file>