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256" r:id="rId5"/>
    <p:sldId id="268" r:id="rId6"/>
    <p:sldId id="261" r:id="rId7"/>
    <p:sldId id="265" r:id="rId8"/>
    <p:sldId id="267" r:id="rId9"/>
    <p:sldId id="269" r:id="rId10"/>
    <p:sldId id="258" r:id="rId11"/>
    <p:sldId id="272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A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27087B-6518-4AC9-B0C3-69FDFB812D7D}" v="42" dt="2020-07-29T16:44:30.911"/>
    <p1510:client id="{4539BECD-ADEF-4AA9-A077-994A0E68AC68}" v="11" dt="2020-07-30T14:35:12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D40F9-6936-45C7-B3E7-34301F13E78A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699CB-2676-4F20-ABAB-9D07FBD98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322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58EBE-1E5D-44E2-90F6-A47B15934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80357F-05E1-4ED7-804E-9C099F517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A7F4B-79C8-408F-A0EC-865C02493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F529-33D1-4285-A69F-DC85E3A1BAC8}" type="datetime1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818AD-E099-484E-9763-5FA9CBB9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Belarus beyond 2020: Implications for Russia and the West | Ben Challis, European Leadership Network | August 2020 | Read the full report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E9784-29FD-44FD-A77B-40522D824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1113-C462-45C4-B811-60B9032A0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923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AB9A0-DAC4-4876-9A96-7D1C5F719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174AC2-C835-4E2A-870B-7E8315345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AAB3C-C870-4718-847E-AECDC0DBB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33F8-8FFA-470D-B9E5-7A21446ADE7C}" type="datetime1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0A081-8711-475A-8B18-ECF82E50B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Belarus beyond 2020: Implications for Russia and the West | Ben Challis, European Leadership Network | August 2020 | Read the full report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4B4CA-7A8D-44C0-9316-06DB76C1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1113-C462-45C4-B811-60B9032A0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12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D4638-92C1-4E8C-BABD-D7FAFBB0F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5395E-1C8D-46CF-83F0-AEE8E8A75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20AB9-B4EE-4079-886E-5BCADBEB0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088C-1A4F-4DFB-ADFD-9FE191425AAC}" type="datetime1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F3356-9B4A-4165-862E-97A2F2F93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Belarus beyond 2020: Implications for Russia and the West | Ben Challis, European Leadership Network | August 2020 | Read the full report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FC3C7-35D4-48FF-B605-03A297E2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1113-C462-45C4-B811-60B9032A0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69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FF82A-B842-409F-A185-23D8C698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F4641-66E3-4331-AD20-5C07DB2D5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E7ABB-D626-41F8-81D9-C2B9B867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22EF-B182-49ED-9371-2AAE391B4969}" type="datetime1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23FF5-8030-406F-950B-B609D6088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Belarus beyond 2020: Implications for Russia and the West | Ben Challis, European Leadership Network | August 2020 | Read the full report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471C1-FDE0-436F-9F52-712A661BC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1113-C462-45C4-B811-60B9032A0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13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D9992-3B1E-4EF1-9434-C5C955E3B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48087-A7CF-480B-9FED-34F7FCF5D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0AF10-E22B-4F63-AD3E-EB434485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B8EB-50A5-49E0-B488-653593620F69}" type="datetime1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375BD-ED59-474E-BD9A-6EC392BE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Belarus beyond 2020: Implications for Russia and the West | Ben Challis, European Leadership Network | August 2020 | Read the full report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5288D-15FA-44E3-A084-78E071919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1113-C462-45C4-B811-60B9032A0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10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1300A-1B74-41EA-BD58-61EA91F14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8A115-7018-4748-B16F-7B4BCC50F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E7245-B13E-4F15-9488-BCE357BF5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68512-DF71-4AD8-9B17-6245D1A3A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0BE0-CEB2-4E66-8AC7-215DAA2C231F}" type="datetime1">
              <a:rPr lang="en-GB" smtClean="0"/>
              <a:t>03/08/2020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FB0F8-BEB8-45F1-9C02-A40C58BD9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Belarus beyond 2020: Implications for Russia and the West | Ben Challis, European Leadership Network | August 2020 | Read the full report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8B87C-D197-442B-B45B-D30021312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1113-C462-45C4-B811-60B9032A0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34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E9F91-5FDA-433D-A7D0-5E3CA142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59F52-9B27-44B6-B9EF-603549A04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F5D36-2CB8-4C20-A987-68BB88F94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3C8028-0E38-49B0-B280-127A29A5B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FFFF91-B373-4F56-934C-4003115E08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23BDA3-8444-4E8E-9AD6-BAAFF10E2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19CF-97C6-4A8F-9C9A-70EC4B1EB0BE}" type="datetime1">
              <a:rPr lang="en-GB" smtClean="0"/>
              <a:t>03/08/2020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6B35D1-63A4-4295-B9D8-C0931FA1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Belarus beyond 2020: Implications for Russia and the West | Ben Challis, European Leadership Network | August 2020 | Read the full report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F78FC7-AD1C-4DF6-AC58-4C0DF0262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1113-C462-45C4-B811-60B9032A0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87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96F48-0A7A-4B35-B03D-174AF84C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4CE580-05CD-4BC5-AAC2-C0F5B8C0D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ECF5-4AF6-4CDD-90C8-8B58CAF86D42}" type="datetime1">
              <a:rPr lang="en-GB" smtClean="0"/>
              <a:t>03/08/2020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D674F2-59E8-4378-A40F-009611CB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Belarus beyond 2020: Implications for Russia and the West | Ben Challis, European Leadership Network | August 2020 | Read the full report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DDCDB-425C-4340-A484-2B1F60018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1113-C462-45C4-B811-60B9032A0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1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62B523-E4E3-44F5-9C76-1712CE7A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0CD2-CBBE-490D-B7E3-817510DA1063}" type="datetime1">
              <a:rPr lang="en-GB" smtClean="0"/>
              <a:t>03/08/2020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0158FB-42E9-451C-BABA-4900E9654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Belarus beyond 2020: Implications for Russia and the West | Ben Challis, European Leadership Network | August 2020 | Read the full report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4646A-3170-4AE9-87DF-5E1422A55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1113-C462-45C4-B811-60B9032A0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51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4963C-7405-4C3C-A0AD-CDEFD614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54E70-80D8-4C53-B60A-03AB5DB40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3FAAF0-B76E-47ED-B706-CAA924AE2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301B1-4250-470D-8C21-C36844053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82E4-97AA-4ED6-A335-160E40F764A4}" type="datetime1">
              <a:rPr lang="en-GB" smtClean="0"/>
              <a:t>03/08/2020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88571-0318-4951-9E80-DF4504D6A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Belarus beyond 2020: Implications for Russia and the West | Ben Challis, European Leadership Network | August 2020 | Read the full report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95F86-D112-4C89-9B03-DB364AA96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1113-C462-45C4-B811-60B9032A0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3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3A721-0A89-4072-BB7E-33D34E7F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EF73C5-EEAB-4E78-8445-049541335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CFB6D-30FC-48D8-BB15-4B3147781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5BA3D-0FF5-4996-B30A-38257D33E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24CC-AFBE-4133-BE1E-76FD16A05914}" type="datetime1">
              <a:rPr lang="en-GB" smtClean="0"/>
              <a:t>03/08/2020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1BC37-3253-4A9B-AE9E-FEE710334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Belarus beyond 2020: Implications for Russia and the West | Ben Challis, European Leadership Network | August 2020 | Read the full report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79B15-450D-4DE4-8200-74ED623E5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1113-C462-45C4-B811-60B9032A0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19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6F7D5B-8825-4EEE-A17D-8FC35CC75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F8D77-B0AE-48EE-914C-11FB35834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C81B8-BBEE-47CF-8F56-F4F905B03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A9C46-5C78-4918-8658-AE9F2C850CCB}" type="datetime1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E83E4-197D-4714-9433-5097F0E86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Belarus beyond 2020: Implications for Russia and the West | Ben Challis, European Leadership Network | August 2020 | Read the full report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F78A2-2189-48B3-B23A-84A500E79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31113-C462-45C4-B811-60B9032A0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64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uropeanleadershipnetwork.org/policy-brief/belarus-beyond-2020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BenC@europeanleadershipnetwork.org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uropeanleadershipnetwork.org/?post_type=policy-brief&amp;p=12844&amp;preview=tru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uropeanleadershipnetwork.org/?post_type=policy-brief&amp;p=12844&amp;preview=tru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uropeanleadershipnetwork.org/?post_type=policy-brief&amp;p=12844&amp;preview=tru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eanleadershipnetwork.org/?post_type=policy-brief&amp;p=12844&amp;preview=tru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uropeanleadershipnetwork.org/?post_type=policy-brief&amp;p=12844&amp;preview=tru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eanleadershipnetwork.org/?post_type=policy-brief&amp;p=12844&amp;preview=tru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eanleadershipnetwork.org/?post_type=policy-brief&amp;p=12844&amp;preview=tru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C9415-BD24-4061-B512-7E1CFA88D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508" y="1693180"/>
            <a:ext cx="11708235" cy="2387600"/>
          </a:xfrm>
        </p:spPr>
        <p:txBody>
          <a:bodyPr>
            <a:normAutofit fontScale="90000"/>
          </a:bodyPr>
          <a:lstStyle/>
          <a:p>
            <a:r>
              <a:rPr lang="ru-RU" sz="8000" b="1" dirty="0">
                <a:solidFill>
                  <a:schemeClr val="bg1"/>
                </a:solidFill>
              </a:rPr>
              <a:t>Беларусь после </a:t>
            </a:r>
            <a:r>
              <a:rPr lang="en-GB" sz="8000" b="1" dirty="0">
                <a:solidFill>
                  <a:schemeClr val="bg1"/>
                </a:solidFill>
              </a:rPr>
              <a:t>2020 </a:t>
            </a:r>
            <a:br>
              <a:rPr lang="en-GB" sz="7200" b="1" dirty="0">
                <a:solidFill>
                  <a:schemeClr val="bg1"/>
                </a:solidFill>
              </a:rPr>
            </a:br>
            <a:r>
              <a:rPr lang="ru-RU" sz="6700" i="1" dirty="0">
                <a:solidFill>
                  <a:schemeClr val="bg1"/>
                </a:solidFill>
              </a:rPr>
              <a:t>Последствия для России и Запада</a:t>
            </a:r>
            <a:r>
              <a:rPr lang="en-GB" sz="670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52726D-EDD9-4319-95DF-EF175EC1A700}"/>
              </a:ext>
            </a:extLst>
          </p:cNvPr>
          <p:cNvSpPr txBox="1">
            <a:spLocks/>
          </p:cNvSpPr>
          <p:nvPr/>
        </p:nvSpPr>
        <p:spPr>
          <a:xfrm>
            <a:off x="1180321" y="3247646"/>
            <a:ext cx="9831355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bg1"/>
                </a:solidFill>
              </a:rPr>
              <a:t>Краткое изложение основных выводов и сценариев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328B73-1B3D-4521-928A-35EE4CB61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1742" y1="32130" x2="41742" y2="32130"/>
                        <a14:foregroundMark x1="46267" y1="34296" x2="46267" y2="34296"/>
                        <a14:foregroundMark x1="54638" y1="34477" x2="54638" y2="34477"/>
                        <a14:foregroundMark x1="57466" y1="35018" x2="57466" y2="35018"/>
                        <a14:foregroundMark x1="65158" y1="35199" x2="65158" y2="35199"/>
                        <a14:foregroundMark x1="69570" y1="33032" x2="69570" y2="33032"/>
                        <a14:foregroundMark x1="75226" y1="34657" x2="75226" y2="34657"/>
                        <a14:foregroundMark x1="80204" y1="34477" x2="80204" y2="34477"/>
                        <a14:foregroundMark x1="42081" y1="53249" x2="42081" y2="53249"/>
                        <a14:foregroundMark x1="46380" y1="49278" x2="46380" y2="49278"/>
                        <a14:foregroundMark x1="52149" y1="48195" x2="52149" y2="48195"/>
                        <a14:foregroundMark x1="56787" y1="49458" x2="56787" y2="49458"/>
                        <a14:foregroundMark x1="64706" y1="47834" x2="64706" y2="47834"/>
                        <a14:foregroundMark x1="67986" y1="50000" x2="67986" y2="50000"/>
                        <a14:foregroundMark x1="74095" y1="48556" x2="74095" y2="48556"/>
                        <a14:foregroundMark x1="78394" y1="51444" x2="78394" y2="51444"/>
                        <a14:foregroundMark x1="84729" y1="51264" x2="84729" y2="51264"/>
                        <a14:foregroundMark x1="87443" y1="51444" x2="87443" y2="51444"/>
                        <a14:foregroundMark x1="44910" y1="62996" x2="44910" y2="62996"/>
                        <a14:foregroundMark x1="49208" y1="64801" x2="49208" y2="64801"/>
                        <a14:foregroundMark x1="53620" y1="63899" x2="53620" y2="63899"/>
                        <a14:foregroundMark x1="59842" y1="64079" x2="59842" y2="64079"/>
                        <a14:foregroundMark x1="67760" y1="68412" x2="67760" y2="68412"/>
                        <a14:foregroundMark x1="73303" y1="65523" x2="73303" y2="65523"/>
                        <a14:foregroundMark x1="78167" y1="64079" x2="78167" y2="64079"/>
                        <a14:foregroundMark x1="16742" y1="43141" x2="16742" y2="43141"/>
                        <a14:foregroundMark x1="12330" y1="62455" x2="12330" y2="62455"/>
                        <a14:backgroundMark x1="53620" y1="33574" x2="53620" y2="33574"/>
                        <a14:backgroundMark x1="65724" y1="33574" x2="65724" y2="33574"/>
                        <a14:backgroundMark x1="75792" y1="35199" x2="75792" y2="35199"/>
                        <a14:backgroundMark x1="88462" y1="48556" x2="88462" y2="48556"/>
                        <a14:backgroundMark x1="73869" y1="63899" x2="73869" y2="63899"/>
                        <a14:backgroundMark x1="69118" y1="48917" x2="69118" y2="48917"/>
                        <a14:backgroundMark x1="52715" y1="50181" x2="52715" y2="50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81" y="138714"/>
            <a:ext cx="2694437" cy="16885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6CC58D-A0F7-4D59-9796-5EB8FDF2D2EA}"/>
              </a:ext>
            </a:extLst>
          </p:cNvPr>
          <p:cNvSpPr txBox="1"/>
          <p:nvPr/>
        </p:nvSpPr>
        <p:spPr>
          <a:xfrm>
            <a:off x="1105099" y="6142205"/>
            <a:ext cx="102430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Мнения, сформулированные в данном документе, отражают точку зрения автора (</a:t>
            </a:r>
            <a:r>
              <a:rPr lang="ru-RU" sz="105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ов</a:t>
            </a:r>
            <a:r>
              <a:rPr lang="ru-RU" sz="105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и необязательно отражают позицию </a:t>
            </a:r>
            <a:r>
              <a:rPr lang="en-GB" sz="105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ELN </a:t>
            </a:r>
            <a:r>
              <a:rPr lang="ru-RU" sz="105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 любого из его членов. Цель </a:t>
            </a:r>
            <a:r>
              <a:rPr lang="en-GB" sz="105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ELN </a:t>
            </a:r>
            <a:r>
              <a:rPr lang="ru-RU" sz="105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состоит в том, чтобы стимулировать дискуссию, которая поможет Европе решать насущные проблемы внешней политики, обороны и политики безопасности настоящего времени.</a:t>
            </a:r>
            <a:endParaRPr lang="en-GB" sz="9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70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52726D-EDD9-4319-95DF-EF175EC1A700}"/>
              </a:ext>
            </a:extLst>
          </p:cNvPr>
          <p:cNvSpPr txBox="1">
            <a:spLocks/>
          </p:cNvSpPr>
          <p:nvPr/>
        </p:nvSpPr>
        <p:spPr>
          <a:xfrm>
            <a:off x="136011" y="4014109"/>
            <a:ext cx="11919969" cy="18588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Эти слайды предназначены для предоставления справочных сведений или в качестве источника информационных материалов для должностных лиц.</a:t>
            </a:r>
          </a:p>
          <a:p>
            <a:endParaRPr lang="ru-RU" sz="3600" dirty="0">
              <a:solidFill>
                <a:schemeClr val="bg1"/>
              </a:solidFill>
            </a:endParaRPr>
          </a:p>
          <a:p>
            <a:r>
              <a:rPr lang="ru-RU" sz="3600" b="1" dirty="0">
                <a:solidFill>
                  <a:schemeClr val="bg1"/>
                </a:solidFill>
              </a:rPr>
              <a:t>Прочитать и сослаться на полную версию доклада можно </a:t>
            </a:r>
            <a:r>
              <a:rPr lang="ru-RU" sz="3600" b="1" dirty="0">
                <a:solidFill>
                  <a:schemeClr val="bg1"/>
                </a:solidFill>
                <a:hlinkClick r:id="rId2"/>
              </a:rPr>
              <a:t>здесь</a:t>
            </a:r>
            <a:r>
              <a:rPr lang="en-GB" sz="3600" b="1" dirty="0">
                <a:solidFill>
                  <a:schemeClr val="bg1"/>
                </a:solidFill>
              </a:rPr>
              <a:t>.</a:t>
            </a:r>
            <a:endParaRPr lang="ru-RU" sz="3600" b="1" dirty="0">
              <a:solidFill>
                <a:schemeClr val="bg1"/>
              </a:solidFill>
            </a:endParaRPr>
          </a:p>
          <a:p>
            <a:endParaRPr lang="en-GB" sz="3600" b="1" dirty="0">
              <a:solidFill>
                <a:schemeClr val="bg1"/>
              </a:solidFill>
            </a:endParaRPr>
          </a:p>
          <a:p>
            <a:pPr algn="l"/>
            <a:endParaRPr lang="en-GB" sz="3600" b="1" dirty="0">
              <a:solidFill>
                <a:schemeClr val="bg1"/>
              </a:solidFill>
            </a:endParaRPr>
          </a:p>
          <a:p>
            <a:pPr algn="l"/>
            <a:endParaRPr lang="en-GB" sz="3600" b="1" dirty="0">
              <a:solidFill>
                <a:schemeClr val="bg1"/>
              </a:solidFill>
            </a:endParaRPr>
          </a:p>
          <a:p>
            <a:pPr algn="l"/>
            <a:endParaRPr lang="en-GB" sz="2800" b="1" dirty="0">
              <a:solidFill>
                <a:schemeClr val="bg1"/>
              </a:solidFill>
            </a:endParaRPr>
          </a:p>
          <a:p>
            <a:pPr algn="l"/>
            <a:endParaRPr lang="en-GB" sz="2800" b="1" dirty="0">
              <a:solidFill>
                <a:schemeClr val="bg1"/>
              </a:solidFill>
            </a:endParaRPr>
          </a:p>
          <a:p>
            <a:pPr algn="l"/>
            <a:endParaRPr lang="en-GB" sz="2800" b="1" dirty="0">
              <a:solidFill>
                <a:schemeClr val="bg1"/>
              </a:solidFill>
            </a:endParaRPr>
          </a:p>
          <a:p>
            <a:pPr algn="l"/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328B73-1B3D-4521-928A-35EE4CB61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42" y1="32130" x2="41742" y2="32130"/>
                        <a14:foregroundMark x1="46267" y1="34296" x2="46267" y2="34296"/>
                        <a14:foregroundMark x1="54638" y1="34477" x2="54638" y2="34477"/>
                        <a14:foregroundMark x1="57466" y1="35018" x2="57466" y2="35018"/>
                        <a14:foregroundMark x1="65158" y1="35199" x2="65158" y2="35199"/>
                        <a14:foregroundMark x1="69570" y1="33032" x2="69570" y2="33032"/>
                        <a14:foregroundMark x1="75226" y1="34657" x2="75226" y2="34657"/>
                        <a14:foregroundMark x1="80204" y1="34477" x2="80204" y2="34477"/>
                        <a14:foregroundMark x1="42081" y1="53249" x2="42081" y2="53249"/>
                        <a14:foregroundMark x1="46380" y1="49278" x2="46380" y2="49278"/>
                        <a14:foregroundMark x1="52149" y1="48195" x2="52149" y2="48195"/>
                        <a14:foregroundMark x1="56787" y1="49458" x2="56787" y2="49458"/>
                        <a14:foregroundMark x1="64706" y1="47834" x2="64706" y2="47834"/>
                        <a14:foregroundMark x1="67986" y1="50000" x2="67986" y2="50000"/>
                        <a14:foregroundMark x1="74095" y1="48556" x2="74095" y2="48556"/>
                        <a14:foregroundMark x1="78394" y1="51444" x2="78394" y2="51444"/>
                        <a14:foregroundMark x1="84729" y1="51264" x2="84729" y2="51264"/>
                        <a14:foregroundMark x1="87443" y1="51444" x2="87443" y2="51444"/>
                        <a14:foregroundMark x1="44910" y1="62996" x2="44910" y2="62996"/>
                        <a14:foregroundMark x1="49208" y1="64801" x2="49208" y2="64801"/>
                        <a14:foregroundMark x1="53620" y1="63899" x2="53620" y2="63899"/>
                        <a14:foregroundMark x1="59842" y1="64079" x2="59842" y2="64079"/>
                        <a14:foregroundMark x1="67760" y1="68412" x2="67760" y2="68412"/>
                        <a14:foregroundMark x1="73303" y1="65523" x2="73303" y2="65523"/>
                        <a14:foregroundMark x1="78167" y1="64079" x2="78167" y2="64079"/>
                        <a14:foregroundMark x1="16742" y1="43141" x2="16742" y2="43141"/>
                        <a14:foregroundMark x1="12330" y1="62455" x2="12330" y2="62455"/>
                        <a14:backgroundMark x1="53620" y1="33574" x2="53620" y2="33574"/>
                        <a14:backgroundMark x1="65724" y1="33574" x2="65724" y2="33574"/>
                        <a14:backgroundMark x1="75792" y1="35199" x2="75792" y2="35199"/>
                        <a14:backgroundMark x1="88462" y1="48556" x2="88462" y2="48556"/>
                        <a14:backgroundMark x1="73869" y1="63899" x2="73869" y2="63899"/>
                        <a14:backgroundMark x1="69118" y1="48917" x2="69118" y2="48917"/>
                        <a14:backgroundMark x1="52715" y1="50181" x2="52715" y2="50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78" y="225864"/>
            <a:ext cx="2694437" cy="16885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BA4567-7F03-4616-8402-BC104D9D902B}"/>
              </a:ext>
            </a:extLst>
          </p:cNvPr>
          <p:cNvSpPr txBox="1"/>
          <p:nvPr/>
        </p:nvSpPr>
        <p:spPr>
          <a:xfrm>
            <a:off x="136011" y="4911047"/>
            <a:ext cx="1191996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i="0" dirty="0">
                <a:solidFill>
                  <a:schemeClr val="bg1"/>
                </a:solidFill>
                <a:effectLst/>
                <a:latin typeface="+mj-lt"/>
              </a:rPr>
              <a:t>Об авторе</a:t>
            </a:r>
            <a:endParaRPr lang="en-GB" sz="1200" b="1" i="0" dirty="0">
              <a:solidFill>
                <a:schemeClr val="bg1"/>
              </a:solidFill>
              <a:effectLst/>
              <a:latin typeface="+mj-lt"/>
            </a:endParaRPr>
          </a:p>
          <a:p>
            <a:pPr algn="just"/>
            <a:endParaRPr lang="en-GB" sz="1200" b="1" i="0" dirty="0">
              <a:solidFill>
                <a:schemeClr val="bg1"/>
              </a:solidFill>
              <a:effectLst/>
              <a:latin typeface="+mj-lt"/>
            </a:endParaRPr>
          </a:p>
          <a:p>
            <a:pPr algn="just"/>
            <a:r>
              <a:rPr lang="en-GB" sz="1200" dirty="0">
                <a:solidFill>
                  <a:schemeClr val="bg1"/>
                </a:solidFill>
                <a:latin typeface="+mj-lt"/>
              </a:rPr>
              <a:t>Ben Challis</a:t>
            </a:r>
            <a:r>
              <a:rPr lang="ru-RU" sz="1200" dirty="0">
                <a:solidFill>
                  <a:schemeClr val="bg1"/>
                </a:solidFill>
                <a:latin typeface="+mj-lt"/>
              </a:rPr>
              <a:t> (Бен </a:t>
            </a:r>
            <a:r>
              <a:rPr lang="ru-RU" sz="1200" dirty="0" err="1">
                <a:solidFill>
                  <a:schemeClr val="bg1"/>
                </a:solidFill>
                <a:latin typeface="+mj-lt"/>
              </a:rPr>
              <a:t>Чаллис</a:t>
            </a:r>
            <a:r>
              <a:rPr lang="ru-RU" sz="1200" dirty="0">
                <a:solidFill>
                  <a:schemeClr val="bg1"/>
                </a:solidFill>
                <a:latin typeface="+mj-lt"/>
              </a:rPr>
              <a:t>)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 –</a:t>
            </a:r>
            <a:r>
              <a:rPr lang="ru-RU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Policy Fellow </a:t>
            </a:r>
            <a:r>
              <a:rPr lang="ru-RU" sz="1200" dirty="0">
                <a:solidFill>
                  <a:schemeClr val="bg1"/>
                </a:solidFill>
                <a:latin typeface="+mj-lt"/>
              </a:rPr>
              <a:t>в 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ELN, </a:t>
            </a:r>
            <a:r>
              <a:rPr lang="ru-RU" sz="1200" dirty="0">
                <a:solidFill>
                  <a:schemeClr val="bg1"/>
                </a:solidFill>
                <a:latin typeface="+mj-lt"/>
              </a:rPr>
              <a:t>где его работа фокусируется на отношениях Россия-Запад, уделяя особое внимание взаимосвязи между процессами в Восточной Европе и на Кавказе и проблемами глобальной безопасности. До 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ELN </a:t>
            </a:r>
            <a:r>
              <a:rPr lang="ru-RU" sz="1200" dirty="0">
                <a:solidFill>
                  <a:schemeClr val="bg1"/>
                </a:solidFill>
                <a:latin typeface="+mj-lt"/>
              </a:rPr>
              <a:t>Бен пять лет работал в Министерстве международного развития Великобритании (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DFID). </a:t>
            </a:r>
            <a:r>
              <a:rPr lang="ru-RU" sz="1200" dirty="0">
                <a:solidFill>
                  <a:schemeClr val="bg1"/>
                </a:solidFill>
                <a:latin typeface="+mj-lt"/>
              </a:rPr>
              <a:t>Бен также работал в Дирекции по иностранным делам и делам Содружества в Восточной Европе и Центральной Азии, где занимался вопросами управления, экономики и стабильности в странах Восточного партнерства и Западных Балкан.</a:t>
            </a:r>
          </a:p>
          <a:p>
            <a:pPr algn="just"/>
            <a:endParaRPr lang="ru-RU" sz="1200" b="1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ru-RU" sz="1600" b="1" dirty="0">
                <a:solidFill>
                  <a:schemeClr val="bg1"/>
                </a:solidFill>
                <a:latin typeface="+mj-lt"/>
              </a:rPr>
              <a:t>Если у Вас есть комментарии, обратная связь или Вы хотели бы обсудить проблемы, поднятые в данном докладе, пожалуйста, напишите по адресу: </a:t>
            </a:r>
            <a:r>
              <a:rPr lang="en-GB" sz="1600" b="1" dirty="0">
                <a:solidFill>
                  <a:schemeClr val="bg1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BenC@europeanleadershipnetwork.org</a:t>
            </a:r>
            <a:endParaRPr lang="en-GB" sz="1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8582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95620A6-8AAE-4689-8FAB-EF7D1BAEF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341" y="0"/>
            <a:ext cx="1141659" cy="10356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F26CE84-0979-4B7C-BAD5-733F4D1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41" y="0"/>
            <a:ext cx="8157282" cy="939567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Контекст безопасности: между НАТО и Россией</a:t>
            </a:r>
            <a:endParaRPr lang="en-GB" sz="32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42F872-5AD9-446E-B4F5-7EDE1B932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341" y="802891"/>
            <a:ext cx="5091501" cy="42698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68C351-0DC5-4398-BD75-124E7D02C29A}"/>
              </a:ext>
            </a:extLst>
          </p:cNvPr>
          <p:cNvSpPr txBox="1"/>
          <p:nvPr/>
        </p:nvSpPr>
        <p:spPr>
          <a:xfrm>
            <a:off x="5301842" y="802892"/>
            <a:ext cx="635666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Беларусь занимает ключевое стратегическое положение рядом с </a:t>
            </a:r>
            <a:r>
              <a:rPr lang="ru-RU" sz="1400" b="1" dirty="0" err="1"/>
              <a:t>Сувалкским</a:t>
            </a:r>
            <a:r>
              <a:rPr lang="ru-RU" sz="1400" b="1" dirty="0"/>
              <a:t> коридором.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Коридор служит единственным сухопутным коридором, связывающим а) страны Балтии с остальной частью НАТО и б) Калининград (Россия) с Беларусью.</a:t>
            </a:r>
          </a:p>
          <a:p>
            <a:endParaRPr lang="ru-RU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Беларусь остается военным союзником России: </a:t>
            </a:r>
            <a:r>
              <a:rPr lang="ru-RU" sz="1400" dirty="0"/>
              <a:t>две страны составляют единую зону ПВО, и у них есть несколько совместных военных формирований (предназначенных для защиты Калининграда).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Россия считает Калининград значительной стратегической уязвимостью</a:t>
            </a:r>
            <a:r>
              <a:rPr lang="en-GB" sz="1400" b="1" dirty="0"/>
              <a:t>;</a:t>
            </a:r>
            <a:r>
              <a:rPr lang="ru-RU" sz="1400" b="1" dirty="0"/>
              <a:t> </a:t>
            </a:r>
            <a:r>
              <a:rPr lang="ru-RU" sz="1400" dirty="0"/>
              <a:t>проблемы включают в себя нарушение контроля каналов связи с командованием или воздушных путей в </a:t>
            </a:r>
            <a:r>
              <a:rPr lang="ru-RU" sz="1400" dirty="0" err="1"/>
              <a:t>эксклав</a:t>
            </a:r>
            <a:r>
              <a:rPr lang="ru-RU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НАТО считает </a:t>
            </a:r>
            <a:r>
              <a:rPr lang="ru-RU" sz="1400" b="1" dirty="0" err="1"/>
              <a:t>Сувалкский</a:t>
            </a:r>
            <a:r>
              <a:rPr lang="ru-RU" sz="1400" b="1" dirty="0"/>
              <a:t> коридор серьезной уязвимостью</a:t>
            </a:r>
            <a:r>
              <a:rPr lang="ru-RU" sz="1400" dirty="0"/>
              <a:t>, поскольку контроль над ним может использоваться для изоляции стран Балтии. Белорусско-российские учения "Запад", как утверждают эксперты, готовят армии к этому.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1F433B-935B-4F43-AB21-820F2CDDE79A}"/>
              </a:ext>
            </a:extLst>
          </p:cNvPr>
          <p:cNvSpPr txBox="1"/>
          <p:nvPr/>
        </p:nvSpPr>
        <p:spPr>
          <a:xfrm>
            <a:off x="210341" y="5275984"/>
            <a:ext cx="117713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В случае конфликта в регионе НАТО и Россия столкнутся с ощутимыми военными стимулами для быстрого обострения ситуации, чтобы взять под контроль </a:t>
            </a:r>
            <a:r>
              <a:rPr lang="ru-RU" sz="1600" b="1" dirty="0" err="1"/>
              <a:t>Сувалкский</a:t>
            </a:r>
            <a:r>
              <a:rPr lang="ru-RU" sz="1600" b="1" dirty="0"/>
              <a:t> коридор. </a:t>
            </a:r>
            <a:r>
              <a:rPr lang="ru-RU" sz="1600" dirty="0"/>
              <a:t>По этой причине необъяснимый несчастный случай или неправильное толкование маневра (ведущего к убеждению, что другая сторона атаковала или готовилась к нападению) является одним из событий, которые, как считается, вероятно приведут к непреднамеренной конфронтации между НАТО и Россией.</a:t>
            </a:r>
            <a:endParaRPr lang="en-GB" dirty="0"/>
          </a:p>
          <a:p>
            <a:r>
              <a:rPr lang="en-GB" dirty="0"/>
              <a:t>  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F70A09-6096-413B-8CF6-A0D3F227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+mj-lt"/>
              </a:rPr>
              <a:t>Беларусь после 2020: Последствия для России и Запада</a:t>
            </a:r>
            <a:r>
              <a:rPr lang="en-GB" dirty="0">
                <a:solidFill>
                  <a:schemeClr val="tx2"/>
                </a:solidFill>
                <a:latin typeface="+mj-lt"/>
              </a:rPr>
              <a:t>| Ben Challis, ELN | 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Август</a:t>
            </a:r>
            <a:r>
              <a:rPr lang="en-GB" dirty="0">
                <a:solidFill>
                  <a:schemeClr val="tx2"/>
                </a:solidFill>
                <a:latin typeface="+mj-lt"/>
              </a:rPr>
              <a:t> 2020 </a:t>
            </a:r>
          </a:p>
          <a:p>
            <a:r>
              <a:rPr lang="ru-RU" sz="1000" b="0" i="0" u="sng" dirty="0">
                <a:solidFill>
                  <a:schemeClr val="tx2"/>
                </a:solidFill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Читать полную версию доклада</a:t>
            </a:r>
            <a:r>
              <a:rPr lang="en-GB" sz="1000" b="0" i="0" u="sng" dirty="0">
                <a:solidFill>
                  <a:schemeClr val="tx2"/>
                </a:solidFill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en-GB" sz="1000" b="0" i="0" dirty="0">
                <a:solidFill>
                  <a:schemeClr val="tx2"/>
                </a:solidFill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https://www.europeanleadershipnetwork.org/policy-brief/</a:t>
            </a:r>
            <a:r>
              <a:rPr lang="en-GB" sz="1000" b="1" i="0" dirty="0">
                <a:solidFill>
                  <a:schemeClr val="tx2"/>
                </a:solidFill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belarus-beyond-2020</a:t>
            </a:r>
            <a:r>
              <a:rPr lang="en-GB" sz="1000" b="0" i="0" dirty="0">
                <a:solidFill>
                  <a:schemeClr val="tx2"/>
                </a:solidFill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GB" sz="1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4367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F26CE84-0979-4B7C-BAD5-733F4D1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26" y="-69733"/>
            <a:ext cx="7762875" cy="93956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С 2014 года…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68C351-0DC5-4398-BD75-124E7D02C29A}"/>
              </a:ext>
            </a:extLst>
          </p:cNvPr>
          <p:cNvSpPr txBox="1"/>
          <p:nvPr/>
        </p:nvSpPr>
        <p:spPr>
          <a:xfrm>
            <a:off x="5456740" y="467161"/>
            <a:ext cx="5402416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/>
                </a:solidFill>
              </a:rPr>
              <a:t>НАТО значительно увеличила свои вооруженные силы: </a:t>
            </a:r>
            <a:r>
              <a:rPr lang="ru-RU" sz="1600" dirty="0">
                <a:solidFill>
                  <a:schemeClr val="accent1"/>
                </a:solidFill>
              </a:rPr>
              <a:t>развертывание боевых групп в </a:t>
            </a:r>
            <a:r>
              <a:rPr lang="ru-RU" sz="1600" dirty="0" err="1">
                <a:solidFill>
                  <a:schemeClr val="accent1"/>
                </a:solidFill>
              </a:rPr>
              <a:t>Рукле</a:t>
            </a:r>
            <a:r>
              <a:rPr lang="ru-RU" sz="1600" dirty="0">
                <a:solidFill>
                  <a:schemeClr val="accent1"/>
                </a:solidFill>
              </a:rPr>
              <a:t> и </a:t>
            </a:r>
            <a:r>
              <a:rPr lang="ru-RU" sz="1600" dirty="0" err="1">
                <a:solidFill>
                  <a:schemeClr val="accent1"/>
                </a:solidFill>
              </a:rPr>
              <a:t>Ожише</a:t>
            </a:r>
            <a:r>
              <a:rPr lang="ru-RU" sz="1600" dirty="0">
                <a:solidFill>
                  <a:schemeClr val="accent1"/>
                </a:solidFill>
              </a:rPr>
              <a:t> в рамках передового оперативного присутствия (</a:t>
            </a:r>
            <a:r>
              <a:rPr lang="en-GB" sz="1600" dirty="0">
                <a:solidFill>
                  <a:schemeClr val="accent1"/>
                </a:solidFill>
              </a:rPr>
              <a:t>FOP)</a:t>
            </a:r>
            <a:r>
              <a:rPr lang="ru-RU" sz="1600" dirty="0">
                <a:solidFill>
                  <a:schemeClr val="accent1"/>
                </a:solidFill>
              </a:rPr>
              <a:t>.</a:t>
            </a:r>
            <a:endParaRPr lang="en-GB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Беларусь заключила двусторонние гарантии безопасности с Литвой, Польшей и Украиной;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провела совместные учения с Великобританией (Операция «Зимний партизан»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Беларусь продолжает отклонять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запросы России на создание постоянной авиабазы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в Лиде или Барановичах.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00000"/>
                </a:solidFill>
              </a:rPr>
              <a:t>Россия </a:t>
            </a:r>
            <a:r>
              <a:rPr lang="ru-RU" sz="1600" b="1" dirty="0">
                <a:solidFill>
                  <a:srgbClr val="C00000"/>
                </a:solidFill>
              </a:rPr>
              <a:t>увеличила численность своих вооруженных сил на границах с Беларусью и значительно увеличила свои силы в Калининграде.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00000"/>
                </a:solidFill>
              </a:rPr>
              <a:t>Россия </a:t>
            </a:r>
            <a:r>
              <a:rPr lang="ru-RU" sz="1600" b="1" dirty="0">
                <a:solidFill>
                  <a:srgbClr val="C00000"/>
                </a:solidFill>
              </a:rPr>
              <a:t>стремилась взять на себя командование и контроль над объединенными военными формированиями </a:t>
            </a:r>
            <a:r>
              <a:rPr lang="ru-RU" sz="1600" dirty="0">
                <a:solidFill>
                  <a:srgbClr val="C00000"/>
                </a:solidFill>
              </a:rPr>
              <a:t>и якобы делала это принудительно.</a:t>
            </a:r>
            <a:endParaRPr lang="en-GB" sz="1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lvl="2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0A67D0C-EE56-42A1-9E47-E2CDAA7DC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341" y="0"/>
            <a:ext cx="1141659" cy="1035698"/>
          </a:xfrm>
          <a:prstGeom prst="rect">
            <a:avLst/>
          </a:prstGeom>
        </p:spPr>
      </p:pic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4684626-62FD-4E16-B6DF-4380AA4EE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" y="703363"/>
            <a:ext cx="5636502" cy="5687475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B2F89B7E-4BAC-8246-AB06-01C8CC52272A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2"/>
                </a:solidFill>
                <a:latin typeface="+mj-lt"/>
              </a:rPr>
              <a:t>Беларусь после 2020: Последствия для России и Запада</a:t>
            </a:r>
            <a:r>
              <a:rPr lang="en-GB" dirty="0">
                <a:solidFill>
                  <a:schemeClr val="tx2"/>
                </a:solidFill>
                <a:latin typeface="+mj-lt"/>
              </a:rPr>
              <a:t>| Ben Challis, ELN | 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Август</a:t>
            </a:r>
            <a:r>
              <a:rPr lang="en-GB" dirty="0">
                <a:solidFill>
                  <a:schemeClr val="tx2"/>
                </a:solidFill>
                <a:latin typeface="+mj-lt"/>
              </a:rPr>
              <a:t> 2020 </a:t>
            </a:r>
          </a:p>
          <a:p>
            <a:r>
              <a:rPr lang="ru-RU" sz="1000" u="sng" dirty="0">
                <a:solidFill>
                  <a:schemeClr val="tx2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Читать полную версию доклада</a:t>
            </a:r>
            <a:r>
              <a:rPr lang="en-GB" sz="1000" u="sng" dirty="0">
                <a:solidFill>
                  <a:schemeClr val="tx2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en-GB" sz="1000" dirty="0">
                <a:solidFill>
                  <a:schemeClr val="tx2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https://www.europeanleadershipnetwork.org/policy-brief/</a:t>
            </a:r>
            <a:r>
              <a:rPr lang="en-GB" sz="1000" b="1" dirty="0">
                <a:solidFill>
                  <a:schemeClr val="tx2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belarus-beyond-2020</a:t>
            </a:r>
            <a:r>
              <a:rPr lang="en-GB" sz="1000" dirty="0">
                <a:solidFill>
                  <a:schemeClr val="tx2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GB" sz="1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519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F26CE84-0979-4B7C-BAD5-733F4D1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36" y="0"/>
            <a:ext cx="7762875" cy="93956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Экономический контекст</a:t>
            </a:r>
            <a:endParaRPr lang="en-GB" sz="32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6A6BF8-C8DB-480A-BE46-17FC0BFDDB1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336" y="1132513"/>
            <a:ext cx="4689446" cy="500822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B0423AE-9EE7-4B12-A834-613C3C807C0E}"/>
              </a:ext>
            </a:extLst>
          </p:cNvPr>
          <p:cNvGrpSpPr/>
          <p:nvPr/>
        </p:nvGrpSpPr>
        <p:grpSpPr>
          <a:xfrm>
            <a:off x="4848836" y="301555"/>
            <a:ext cx="7141828" cy="6287451"/>
            <a:chOff x="4773335" y="473449"/>
            <a:chExt cx="7141828" cy="628745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F556909-C76C-43B4-8DD6-5E6F8D0F11A4}"/>
                </a:ext>
              </a:extLst>
            </p:cNvPr>
            <p:cNvSpPr txBox="1"/>
            <p:nvPr/>
          </p:nvSpPr>
          <p:spPr>
            <a:xfrm>
              <a:off x="4773335" y="1828226"/>
              <a:ext cx="6929439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b="1" dirty="0"/>
                <a:t>Высокий уровень экономической интеграции с Россией: </a:t>
              </a:r>
              <a:r>
                <a:rPr lang="ru-RU" sz="1600" dirty="0"/>
                <a:t>на ее долю приходится 49,2% объема торговли против 18,1% с ЕС.</a:t>
              </a:r>
              <a:endParaRPr lang="en-GB" sz="1600" dirty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ru-RU" sz="1400" dirty="0"/>
                <a:t>Экспорт в Россию состоит из товаров с добавленной стоимостью: транспортные средства, агропродовольственные товары и техника. </a:t>
              </a:r>
              <a:br>
                <a:rPr lang="ru-RU" sz="1400" dirty="0"/>
              </a:br>
              <a:r>
                <a:rPr lang="ru-RU" sz="1400" dirty="0"/>
                <a:t>Экспорт в Европу состоит в основном из</a:t>
              </a:r>
              <a:r>
                <a:rPr lang="en-GB" sz="1400" dirty="0"/>
                <a:t> </a:t>
              </a:r>
              <a:r>
                <a:rPr lang="ru-RU" sz="1400" dirty="0"/>
                <a:t>сырьевых товаров: древесина, минералы, недрагоценные металлы.</a:t>
              </a:r>
              <a:endParaRPr lang="en-GB" sz="1600" dirty="0"/>
            </a:p>
            <a:p>
              <a:pPr lvl="1"/>
              <a:endParaRPr lang="en-GB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16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E0946A7-9029-4FD3-9415-23C462926319}"/>
                </a:ext>
              </a:extLst>
            </p:cNvPr>
            <p:cNvSpPr txBox="1"/>
            <p:nvPr/>
          </p:nvSpPr>
          <p:spPr>
            <a:xfrm>
              <a:off x="4773335" y="473449"/>
              <a:ext cx="6267451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b="1" dirty="0"/>
                <a:t>Значительная зависимость Беларуси от (субсидируемых) поставок нефти и газа из России, </a:t>
              </a:r>
              <a:r>
                <a:rPr lang="ru-RU" sz="1600" dirty="0"/>
                <a:t>в том числе для получения доходов.</a:t>
              </a:r>
              <a:endParaRPr lang="en-GB" sz="1400" dirty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ru-RU" sz="1400" dirty="0"/>
                <a:t>Стоимость изменения энергетической политики по отношению к России оценивается в 11 миллиардов долларов США (2019-2024)</a:t>
              </a:r>
              <a:endParaRPr lang="en-GB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D23C97-AAF1-4234-94F8-9799DDF1A047}"/>
                </a:ext>
              </a:extLst>
            </p:cNvPr>
            <p:cNvSpPr txBox="1"/>
            <p:nvPr/>
          </p:nvSpPr>
          <p:spPr>
            <a:xfrm>
              <a:off x="4773335" y="3221470"/>
              <a:ext cx="7141828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b="1" dirty="0"/>
                <a:t>Беларусь, вероятно, будет обязана рефинансировать около 75% суверенного долга ежегодно в течение следующих нескольких лет.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1600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b="1" dirty="0"/>
                <a:t>Россия явно привязала экономическую поддержку к более тесной интеграции двух стран.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1600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b="1" dirty="0"/>
                <a:t>Существует ли влияние западных санкций на Россию? </a:t>
              </a:r>
              <a:r>
                <a:rPr lang="ru-RU" sz="1600" dirty="0"/>
                <a:t>Рост ВВП и влияние санкций тесно взаимосвязаны. Минск утверждает, что одно влияние </a:t>
              </a:r>
              <a:r>
                <a:rPr lang="en-GB" sz="1600" dirty="0"/>
                <a:t>FX </a:t>
              </a:r>
              <a:r>
                <a:rPr lang="ru-RU" sz="1600" dirty="0"/>
                <a:t>– это 3 миллиарда долларов США.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1600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b="1" dirty="0"/>
                <a:t>Высокий уровень государственной собственности в основных отраслях промышленности: </a:t>
              </a:r>
              <a:r>
                <a:rPr lang="ru-RU" sz="1600" dirty="0"/>
                <a:t>государственный сектор используется для обеспечения функции социального обеспечения; нет существенного класса олигархов по сравнению с другими бывшими советскими республиками.</a:t>
              </a:r>
              <a:endParaRPr lang="en-GB" dirty="0"/>
            </a:p>
          </p:txBody>
        </p:sp>
      </p:grp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4876ACE-24D8-4E2F-A781-1DF620F23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341" y="0"/>
            <a:ext cx="1141659" cy="1035698"/>
          </a:xfrm>
          <a:prstGeom prst="rect">
            <a:avLst/>
          </a:prstGeom>
        </p:spPr>
      </p:pic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1EAD9E52-688D-0247-BE93-471C3D75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+mj-lt"/>
              </a:rPr>
              <a:t>Беларусь после 2020: Последствия для России и Запада</a:t>
            </a:r>
            <a:r>
              <a:rPr lang="en-GB" dirty="0">
                <a:solidFill>
                  <a:schemeClr val="tx2"/>
                </a:solidFill>
                <a:latin typeface="+mj-lt"/>
              </a:rPr>
              <a:t>| Ben Challis, ELN | 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Август</a:t>
            </a:r>
            <a:r>
              <a:rPr lang="en-GB" dirty="0">
                <a:solidFill>
                  <a:schemeClr val="tx2"/>
                </a:solidFill>
                <a:latin typeface="+mj-lt"/>
              </a:rPr>
              <a:t> 2020 </a:t>
            </a:r>
          </a:p>
          <a:p>
            <a:r>
              <a:rPr lang="ru-RU" sz="1000" b="0" i="0" u="sng" dirty="0">
                <a:solidFill>
                  <a:schemeClr val="tx2"/>
                </a:solidFill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Читать полную версию доклада</a:t>
            </a:r>
            <a:r>
              <a:rPr lang="en-GB" sz="1000" b="0" i="0" u="sng" dirty="0">
                <a:solidFill>
                  <a:schemeClr val="tx2"/>
                </a:solidFill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en-GB" sz="1000" b="0" i="0" dirty="0">
                <a:solidFill>
                  <a:schemeClr val="tx2"/>
                </a:solidFill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https://www.europeanleadershipnetwork.org/policy-brief/</a:t>
            </a:r>
            <a:r>
              <a:rPr lang="en-GB" sz="1000" b="1" i="0" dirty="0">
                <a:solidFill>
                  <a:schemeClr val="tx2"/>
                </a:solidFill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belarus-beyond-2020</a:t>
            </a:r>
            <a:r>
              <a:rPr lang="en-GB" sz="1000" b="0" i="0" dirty="0">
                <a:solidFill>
                  <a:schemeClr val="tx2"/>
                </a:solidFill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GB" sz="1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35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AABD18A-EDA0-4E01-AA71-FE3E93415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341" y="44674"/>
            <a:ext cx="1141659" cy="89489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F26CE84-0979-4B7C-BAD5-733F4D1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0"/>
            <a:ext cx="7762875" cy="93956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Сценарии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556909-C76C-43B4-8DD6-5E6F8D0F11A4}"/>
              </a:ext>
            </a:extLst>
          </p:cNvPr>
          <p:cNvSpPr txBox="1"/>
          <p:nvPr/>
        </p:nvSpPr>
        <p:spPr>
          <a:xfrm>
            <a:off x="-278130" y="774584"/>
            <a:ext cx="12279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Рассмотрение возможных сценариев и их относительной вероятности может помочь политикам рассмотреть риски и подготовиться к тем ситуациям, с которыми они могут столкнуться. Приведенные ниже сценарии были разработаны автором после консультации с рядом аналитиков и экспертов.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D23C97-AAF1-4234-94F8-9799DDF1A047}"/>
              </a:ext>
            </a:extLst>
          </p:cNvPr>
          <p:cNvSpPr txBox="1"/>
          <p:nvPr/>
        </p:nvSpPr>
        <p:spPr>
          <a:xfrm>
            <a:off x="5611172" y="3652476"/>
            <a:ext cx="62674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08E774-A191-43C8-ACF1-7EE259338A8A}"/>
              </a:ext>
            </a:extLst>
          </p:cNvPr>
          <p:cNvSpPr txBox="1"/>
          <p:nvPr/>
        </p:nvSpPr>
        <p:spPr>
          <a:xfrm>
            <a:off x="190500" y="1972410"/>
            <a:ext cx="12279630" cy="433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Они не предназначены для предоставления точных прогнозов, но могут дать полезную основу для планирования политики и процесса оценки рисков. Директивные органы могут найти полезным рассмотрение сценариев в формате наводящих вопросов, которые объединяют различные точки зрения и опыт различных государственных структур.</a:t>
            </a: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Насколько вероятным является то, что этот сценарий может оказаться реальностью? 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ru-R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триггеры или тренды делают его более или менее вероятным? Можем ли мы повлиять на них? </a:t>
            </a:r>
            <a:endParaRPr lang="en-GB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ru-R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этот сценарий осуществился, каковы наши ключевые интересы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варианты действий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значимые риски?</a:t>
            </a:r>
            <a:endParaRPr lang="en-GB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ru-R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этот сценарий произошел, как ситуация может быть воспринята другими сторонами?</a:t>
            </a:r>
            <a:endParaRPr lang="en-GB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ru-R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Какова наиболее вероятная реакция других сторон? Каково </a:t>
            </a:r>
            <a:r>
              <a:rPr lang="ru-RU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влияние нашей </a:t>
            </a:r>
            <a:r>
              <a:rPr lang="ru-R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собственной реакции? Как это влияет на наши интересы и риски?</a:t>
            </a:r>
            <a:endParaRPr lang="en-GB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9C36B7E6-0EF9-9A41-944C-3553E2364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+mj-lt"/>
              </a:rPr>
              <a:t>Беларусь после 2020: Последствия для России и Запада</a:t>
            </a:r>
            <a:r>
              <a:rPr lang="en-GB" dirty="0">
                <a:solidFill>
                  <a:schemeClr val="tx2"/>
                </a:solidFill>
                <a:latin typeface="+mj-lt"/>
              </a:rPr>
              <a:t>| Ben Challis, ELN | 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Август</a:t>
            </a:r>
            <a:r>
              <a:rPr lang="en-GB" dirty="0">
                <a:solidFill>
                  <a:schemeClr val="tx2"/>
                </a:solidFill>
                <a:latin typeface="+mj-lt"/>
              </a:rPr>
              <a:t> 2020 </a:t>
            </a:r>
          </a:p>
          <a:p>
            <a:r>
              <a:rPr lang="ru-RU" sz="1000" b="0" i="0" u="sng" dirty="0">
                <a:solidFill>
                  <a:schemeClr val="tx2"/>
                </a:solidFill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Читать полную версию доклада</a:t>
            </a:r>
            <a:r>
              <a:rPr lang="en-GB" sz="1000" b="0" i="0" u="sng" dirty="0">
                <a:solidFill>
                  <a:schemeClr val="tx2"/>
                </a:solidFill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en-GB" sz="1000" b="0" i="0" dirty="0">
                <a:solidFill>
                  <a:schemeClr val="tx2"/>
                </a:solidFill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https://www.europeanleadershipnetwork.org/policy-brief/</a:t>
            </a:r>
            <a:r>
              <a:rPr lang="en-GB" sz="1000" b="1" i="0" dirty="0">
                <a:solidFill>
                  <a:schemeClr val="tx2"/>
                </a:solidFill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belarus-beyond-2020</a:t>
            </a:r>
            <a:r>
              <a:rPr lang="en-GB" sz="1000" b="0" i="0" dirty="0">
                <a:solidFill>
                  <a:schemeClr val="tx2"/>
                </a:solidFill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GB" sz="1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7196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2D9D0A-67E6-49A3-8020-85D8A4C7E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78" y="673318"/>
            <a:ext cx="10364763" cy="5930813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196DAD3-A8D4-4AF2-8DB3-826D3B263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341" y="0"/>
            <a:ext cx="1141659" cy="1035698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AA49451D-BE04-AD40-9168-C5931045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+mj-lt"/>
              </a:rPr>
              <a:t>Беларусь после 2020: Последствия для России и Запада</a:t>
            </a:r>
            <a:r>
              <a:rPr lang="en-GB" dirty="0">
                <a:solidFill>
                  <a:schemeClr val="tx2"/>
                </a:solidFill>
                <a:latin typeface="+mj-lt"/>
              </a:rPr>
              <a:t>| Ben Challis, ELN | 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Август</a:t>
            </a:r>
            <a:r>
              <a:rPr lang="en-GB" dirty="0">
                <a:solidFill>
                  <a:schemeClr val="tx2"/>
                </a:solidFill>
                <a:latin typeface="+mj-lt"/>
              </a:rPr>
              <a:t> 2020 </a:t>
            </a:r>
          </a:p>
          <a:p>
            <a:r>
              <a:rPr lang="ru-RU" sz="1000" b="0" i="0" u="sng" dirty="0">
                <a:solidFill>
                  <a:schemeClr val="tx2"/>
                </a:solidFill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Читать полную версию доклада</a:t>
            </a:r>
            <a:r>
              <a:rPr lang="en-GB" sz="1000" b="0" i="0" u="sng" dirty="0">
                <a:solidFill>
                  <a:schemeClr val="tx2"/>
                </a:solidFill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en-GB" sz="1000" b="0" i="0" dirty="0">
                <a:solidFill>
                  <a:schemeClr val="tx2"/>
                </a:solidFill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https://www.europeanleadershipnetwork.org/policy-brief/</a:t>
            </a:r>
            <a:r>
              <a:rPr lang="en-GB" sz="1000" b="1" i="0" dirty="0">
                <a:solidFill>
                  <a:schemeClr val="tx2"/>
                </a:solidFill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belarus-beyond-2020</a:t>
            </a:r>
            <a:r>
              <a:rPr lang="en-GB" sz="1000" b="0" i="0" dirty="0">
                <a:solidFill>
                  <a:schemeClr val="tx2"/>
                </a:solidFill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GB" sz="1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8875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0667FEA-33F5-4876-B8D5-585ABF68F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341" y="0"/>
            <a:ext cx="1141659" cy="10356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18E615-8949-4BA3-A0F1-C3148427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99921"/>
            <a:ext cx="10515600" cy="51444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Как минимизировать риски?</a:t>
            </a:r>
            <a:endParaRPr lang="en-GB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EC99F-84E6-4CAF-BF98-C7D38FE7A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665070"/>
            <a:ext cx="11948160" cy="6010367"/>
          </a:xfrm>
        </p:spPr>
        <p:txBody>
          <a:bodyPr>
            <a:noAutofit/>
          </a:bodyPr>
          <a:lstStyle/>
          <a:p>
            <a:r>
              <a:rPr lang="ru-RU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инвестировать сейчас в развитие связей между институтами, понимание контекста и стратегическое планирование, необходимые для реагирования на будущие события в Беларуси на основе более полного и многомерного понимания интересов и динамики региональной безопасности. 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начать работу по налаживанию профессиональных связей между дипломатами, военными чиновниками, специалистами по стабилизации и конфликтам, а также экономистами, которые понадобятся для установления эвристического и многогранного понимания Беларуси.</a:t>
            </a:r>
            <a:endParaRPr lang="en-GB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признать взаимовыгодную роль гарантий безопасности для Беларуси и принять меры для их защиты.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Гарантии безопасности Беларуси учитывают восприятие угроз сторонами и обеспечивают определенную физическую дистанцию между силами НАТО и России в одной из областей наибольшего риска соприкосновения России и НАТО. Это отвечает интересам как НАТО, так и России: обе стороны должны признать это и предпринять шаги для защиты гарантий безопасности.</a:t>
            </a:r>
            <a:endParaRPr lang="en-GB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НАТО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заявление Альянса (а не его региональных союзников), в котором он признает ценность гарантий безопасности Беларуси, а также обязуется их уважать, будет свидетельствовать о том, что важность Беларуси для региональной стабильности понятна как Вашингтону, так странам Балтии. Союзники по НАТО также должны рассмотреть возможность прекращения любых будущих военных учений на территории Беларуси.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России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может означать принятие мер по утверждению гарантий безопасности через структуру Союзного государства. Это потребует от России отказаться от своих амбиций по созданию авиабазы в Беларуси и может также потребовать меры по устранению предполагаемой уязвимости России, связанной с поддержанием воздушного доступа к своему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эксклаву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Калининграде. Стоит учитывать, что в интересах союзников по НАТО в регионе поддерживать способность Беларуси обеспечивать свои независимые гарантии безопасности.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GB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CB103E0D-147F-FB44-B6B4-DEE3323E3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+mj-lt"/>
              </a:rPr>
              <a:t>Беларусь после 2020: Последствия для России и Запада</a:t>
            </a:r>
            <a:r>
              <a:rPr lang="en-GB" dirty="0">
                <a:solidFill>
                  <a:schemeClr val="tx2"/>
                </a:solidFill>
                <a:latin typeface="+mj-lt"/>
              </a:rPr>
              <a:t>| Ben Challis, ELN | 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Август</a:t>
            </a:r>
            <a:r>
              <a:rPr lang="en-GB" dirty="0">
                <a:solidFill>
                  <a:schemeClr val="tx2"/>
                </a:solidFill>
                <a:latin typeface="+mj-lt"/>
              </a:rPr>
              <a:t> 2020 </a:t>
            </a:r>
          </a:p>
          <a:p>
            <a:r>
              <a:rPr lang="ru-RU" sz="1000" b="0" i="0" u="sng" dirty="0">
                <a:solidFill>
                  <a:schemeClr val="tx2"/>
                </a:solidFill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Читать полную версию доклада</a:t>
            </a:r>
            <a:r>
              <a:rPr lang="en-GB" sz="1000" b="0" i="0" u="sng" dirty="0">
                <a:solidFill>
                  <a:schemeClr val="tx2"/>
                </a:solidFill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en-GB" sz="1000" b="0" i="0" dirty="0">
                <a:solidFill>
                  <a:schemeClr val="tx2"/>
                </a:solidFill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https://www.europeanleadershipnetwork.org/policy-brief/</a:t>
            </a:r>
            <a:r>
              <a:rPr lang="en-GB" sz="1000" b="1" i="0" dirty="0">
                <a:solidFill>
                  <a:schemeClr val="tx2"/>
                </a:solidFill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belarus-beyond-2020</a:t>
            </a:r>
            <a:r>
              <a:rPr lang="en-GB" sz="1000" b="0" i="0" dirty="0">
                <a:solidFill>
                  <a:schemeClr val="tx2"/>
                </a:solidFill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GB" sz="1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0170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41D0D43-3675-47A3-B8F2-5DABFD956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341" y="0"/>
            <a:ext cx="1141659" cy="10356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18E615-8949-4BA3-A0F1-C3148427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99921"/>
            <a:ext cx="10515600" cy="51444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Как минимизировать риски?</a:t>
            </a:r>
            <a:endParaRPr lang="en-GB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EC99F-84E6-4CAF-BF98-C7D38FE7A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847633"/>
            <a:ext cx="11948160" cy="6010367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Придерживаться адаптированного и направленного на обеспечение безопасности людей подхода в контексте экономических отношений с Беларусью.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Перед европейскими правительствами встанет дилемма, как отказаться от хороших отношений с президентом Лукашенко после проведения репрессивных выборов в стране. Рекомендуется ограничить сворачивание поддержки до политической сферы, в то время как продолжать оказывать содействие в экономическом плане. Международные финансовые институты (МФИ) и другие доноры должны продолжать поддерживать существующие кредитные линии. Необходимо использовать постепенный подход к реформе, который отдает приоритет материальной безопасности граждан и подразумевает нестандартные решения, для того, чтобы отойти от модели с нулевой суммой восточно- и западно-ориентированных экономик. 	 </a:t>
            </a:r>
            <a:endParaRPr lang="en-GB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Предпринять дополнительные меры для устранения рисков военного противостояния в регионе.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Настоящая ситуация в Беларуси еще раз напоминает о том, что необходимо бороться с плохо управляемым риском конфронтации в Балтийском регионе. Высокая концентрация военных сил повышенной готовности, снижение эффективности договоров по контролю над вооружениями и отсутствие связи между военными силами представляют опасность. Восстановление коммуникаций между оперативным командованием военных сил для управления и устранения инцидентов или иных кризисных ситуаций должно стать неотложной задачей. Это не сигнализирует о возврате к уже сложившемуся режиму, а является разумной мерой предосторожности в период длительной враждебности. Необходимо принять меры для повышения военной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транспарентности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вокруг белорусских границ, в том числе путем предоставления возможностей для наблюдения и одностороннего снижения пороговых уровней для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военных уведомлений, с целью правильного отражения современной диспозиции сил. Наконец, обеим сторонам следует принять во внимание существующие соглашения по снижению риска инцидентов, наподобие мер, разработанных Международной организацией гражданской авиации (ИКАО) в 2017 году в отношении гражданской и военной авиации над Балтийским морем.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554D3117-F14C-E042-A650-2E1471B5B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+mj-lt"/>
              </a:rPr>
              <a:t>Беларусь после 2020: Последствия для России и Запада</a:t>
            </a:r>
            <a:r>
              <a:rPr lang="en-GB" dirty="0">
                <a:solidFill>
                  <a:schemeClr val="tx2"/>
                </a:solidFill>
                <a:latin typeface="+mj-lt"/>
              </a:rPr>
              <a:t>| Ben Challis, ELN | 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Август</a:t>
            </a:r>
            <a:r>
              <a:rPr lang="en-GB" dirty="0">
                <a:solidFill>
                  <a:schemeClr val="tx2"/>
                </a:solidFill>
                <a:latin typeface="+mj-lt"/>
              </a:rPr>
              <a:t> 2020 </a:t>
            </a:r>
          </a:p>
          <a:p>
            <a:r>
              <a:rPr lang="ru-RU" sz="1000" b="0" i="0" u="sng" dirty="0">
                <a:solidFill>
                  <a:schemeClr val="tx2"/>
                </a:solidFill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Читать полную версию доклада</a:t>
            </a:r>
            <a:r>
              <a:rPr lang="en-GB" sz="1000" b="0" i="0" u="sng" dirty="0">
                <a:solidFill>
                  <a:schemeClr val="tx2"/>
                </a:solidFill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en-GB" sz="1000" b="0" i="0" dirty="0">
                <a:solidFill>
                  <a:schemeClr val="tx2"/>
                </a:solidFill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https://www.europeanleadershipnetwork.org/policy-brief/</a:t>
            </a:r>
            <a:r>
              <a:rPr lang="en-GB" sz="1000" b="1" i="0" dirty="0">
                <a:solidFill>
                  <a:schemeClr val="tx2"/>
                </a:solidFill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belarus-beyond-2020</a:t>
            </a:r>
            <a:r>
              <a:rPr lang="en-GB" sz="1000" b="0" i="0" dirty="0">
                <a:solidFill>
                  <a:schemeClr val="tx2"/>
                </a:solidFill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GB" sz="1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6017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B505566A28174DBB8890A0726F3A2B" ma:contentTypeVersion="11" ma:contentTypeDescription="Create a new document." ma:contentTypeScope="" ma:versionID="dae26d3f11eff54041d979b4cdf48aa8">
  <xsd:schema xmlns:xsd="http://www.w3.org/2001/XMLSchema" xmlns:xs="http://www.w3.org/2001/XMLSchema" xmlns:p="http://schemas.microsoft.com/office/2006/metadata/properties" xmlns:ns3="4aa0d467-a52e-4a5e-b6b8-2e5e8fb905c1" xmlns:ns4="dce38510-b635-43e6-8184-773904a6033c" targetNamespace="http://schemas.microsoft.com/office/2006/metadata/properties" ma:root="true" ma:fieldsID="94a31fef321a26e6c47fe4e63eb56a8b" ns3:_="" ns4:_="">
    <xsd:import namespace="4aa0d467-a52e-4a5e-b6b8-2e5e8fb905c1"/>
    <xsd:import namespace="dce38510-b635-43e6-8184-773904a603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a0d467-a52e-4a5e-b6b8-2e5e8fb905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38510-b635-43e6-8184-773904a6033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CE2386-D3C0-4800-8513-C237A956A7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a0d467-a52e-4a5e-b6b8-2e5e8fb905c1"/>
    <ds:schemaRef ds:uri="dce38510-b635-43e6-8184-773904a603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943F08-1665-4861-9086-CCDAFEE8B4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B9EB79-607B-46E3-BBB7-48AE66D836FC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dce38510-b635-43e6-8184-773904a6033c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aa0d467-a52e-4a5e-b6b8-2e5e8fb905c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4743</TotalTime>
  <Words>1651</Words>
  <Application>Microsoft Macintosh PowerPoint</Application>
  <PresentationFormat>Widescreen</PresentationFormat>
  <Paragraphs>100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Беларусь после 2020  Последствия для России и Запада </vt:lpstr>
      <vt:lpstr>PowerPoint Presentation</vt:lpstr>
      <vt:lpstr>Контекст безопасности: между НАТО и Россией</vt:lpstr>
      <vt:lpstr>С 2014 года…</vt:lpstr>
      <vt:lpstr>Экономический контекст</vt:lpstr>
      <vt:lpstr>Сценарии</vt:lpstr>
      <vt:lpstr>PowerPoint Presentation</vt:lpstr>
      <vt:lpstr>Как минимизировать риски?</vt:lpstr>
      <vt:lpstr>Как минимизировать риски?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Belarus: 2020 elections and future scenarios</dc:title>
  <dc:creator>Ben Challis</dc:creator>
  <cp:lastModifiedBy>Esther Kersley</cp:lastModifiedBy>
  <cp:revision>44</cp:revision>
  <dcterms:created xsi:type="dcterms:W3CDTF">2020-07-06T13:22:50Z</dcterms:created>
  <dcterms:modified xsi:type="dcterms:W3CDTF">2020-08-03T09:38:58Z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0x010100F4B505566A28174DBB8890A0726F3A2B</vt:lpwstr>
  </property>
</Properties>
</file>